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47"/>
  </p:notesMasterIdLst>
  <p:sldIdLst>
    <p:sldId id="308" r:id="rId2"/>
    <p:sldId id="326" r:id="rId3"/>
    <p:sldId id="419" r:id="rId4"/>
    <p:sldId id="357" r:id="rId5"/>
    <p:sldId id="360" r:id="rId6"/>
    <p:sldId id="420" r:id="rId7"/>
    <p:sldId id="424" r:id="rId8"/>
    <p:sldId id="421" r:id="rId9"/>
    <p:sldId id="422" r:id="rId10"/>
    <p:sldId id="423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362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50" r:id="rId32"/>
    <p:sldId id="451" r:id="rId33"/>
    <p:sldId id="452" r:id="rId34"/>
    <p:sldId id="453" r:id="rId35"/>
    <p:sldId id="445" r:id="rId36"/>
    <p:sldId id="446" r:id="rId37"/>
    <p:sldId id="447" r:id="rId38"/>
    <p:sldId id="449" r:id="rId39"/>
    <p:sldId id="448" r:id="rId40"/>
    <p:sldId id="457" r:id="rId41"/>
    <p:sldId id="454" r:id="rId42"/>
    <p:sldId id="455" r:id="rId43"/>
    <p:sldId id="456" r:id="rId44"/>
    <p:sldId id="458" r:id="rId45"/>
    <p:sldId id="387" r:id="rId46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33CCCC"/>
    <a:srgbClr val="00FF00"/>
    <a:srgbClr val="0000FF"/>
    <a:srgbClr val="990033"/>
    <a:srgbClr val="CC0066"/>
    <a:srgbClr val="FF9999"/>
    <a:srgbClr val="CCEC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76427-46ED-FD8C-A99B-A89446F6523C}" v="768" dt="2023-05-15T19:30:56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92349" autoAdjust="0"/>
  </p:normalViewPr>
  <p:slideViewPr>
    <p:cSldViewPr>
      <p:cViewPr varScale="1">
        <p:scale>
          <a:sx n="140" d="100"/>
          <a:sy n="140" d="100"/>
        </p:scale>
        <p:origin x="552" y="68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DF5C9-A5EC-4F4F-A8F1-0609A0B17B93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DDC8A-FE9D-4B71-B24F-125439879B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01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/>
              <a:t>El SGBD puede ser Oracle, MS Access, </a:t>
            </a:r>
            <a:r>
              <a:rPr lang="es-ES" sz="1100" dirty="0" err="1"/>
              <a:t>OpenOffice</a:t>
            </a:r>
            <a:r>
              <a:rPr lang="es-ES" sz="1100" baseline="0" dirty="0"/>
              <a:t> Base, </a:t>
            </a:r>
            <a:r>
              <a:rPr lang="es-ES" sz="1100" baseline="0" dirty="0" err="1"/>
              <a:t>MySQL</a:t>
            </a:r>
            <a:r>
              <a:rPr lang="es-ES" sz="1100" baseline="0" dirty="0"/>
              <a:t>…</a:t>
            </a:r>
            <a:endParaRPr lang="es-ES" sz="1100" dirty="0"/>
          </a:p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26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924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80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864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457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869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256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8251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808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26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865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/>
              <a:t>El SGBD puede ser Oracle, MS Access, </a:t>
            </a:r>
            <a:r>
              <a:rPr lang="es-ES" sz="1100" dirty="0" err="1"/>
              <a:t>OpenOffice</a:t>
            </a:r>
            <a:r>
              <a:rPr lang="es-ES" sz="1100" baseline="0" dirty="0"/>
              <a:t> Base, </a:t>
            </a:r>
            <a:r>
              <a:rPr lang="es-ES" sz="1100" baseline="0" dirty="0" err="1"/>
              <a:t>MySQL</a:t>
            </a:r>
            <a:r>
              <a:rPr lang="es-ES" sz="1100" baseline="0" dirty="0"/>
              <a:t>…</a:t>
            </a:r>
            <a:endParaRPr lang="es-ES" sz="1100" dirty="0"/>
          </a:p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26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9426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47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591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037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179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36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444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815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137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21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26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9176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4219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9044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9064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100" dirty="0"/>
              <a:t> 	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981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568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3823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812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6098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672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26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95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711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4433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93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2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45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71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290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DDC8A-FE9D-4B71-B24F-125439879B5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46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81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676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976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876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402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73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57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95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25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647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36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12/09/2025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WebinarsNet/Curso-java-8-para-programadores-java/blob/master/36_RowSet/src/cachedrowset/EjemploCachedRowSet.jav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WebinarsNet/Curso_hibernate_ejemplos/blob/master/05_PrimerEjemploSpringJPAHibernate/src/main/java/com/openwebinars/hibernate/primerejemplospringjpahibernate/DatabaseConfig.jav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index-136695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dev.mysql.com/downloads/connector/j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cionadistancia.juntadeandalucia.es/centros/almeria/pluginfile.php/815229/mod_resource/content/1/mysqlsampledatabase.sql" TargetMode="External"/><Relationship Id="rId7" Type="http://schemas.openxmlformats.org/officeDocument/2006/relationships/hyperlink" Target="https://educacionadistancia.juntadeandalucia.es/centros/almeria/pluginfile.php/815359/mod_resource/content/1/EjemploCompletoHibernateApplication.java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ucacionadistancia.juntadeandalucia.es/centros/almeria/mod/resource/view.php?id=494254" TargetMode="External"/><Relationship Id="rId5" Type="http://schemas.openxmlformats.org/officeDocument/2006/relationships/hyperlink" Target="https://educacionadistancia.juntadeandalucia.es/centros/almeria/pluginfile.php/815281/mod_resource/content/1/application.properties" TargetMode="External"/><Relationship Id="rId4" Type="http://schemas.openxmlformats.org/officeDocument/2006/relationships/hyperlink" Target="https://educacionadistancia.juntadeandalucia.es/centros/almeria/pluginfile.php/815267/mod_resource/content/1/DatabaseConfig.java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11560" y="987574"/>
            <a:ext cx="7560840" cy="2088232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  <a:spcBef>
                <a:spcPts val="3000"/>
              </a:spcBef>
              <a:spcAft>
                <a:spcPts val="3000"/>
              </a:spcAft>
            </a:pPr>
            <a:r>
              <a:rPr lang="es-E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Rounded MT Bold" panose="020F0704030504030204" pitchFamily="34" charset="0"/>
              </a:rPr>
              <a:t>Unidad 8</a:t>
            </a:r>
            <a:br>
              <a:rPr lang="es-E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Rounded MT Bold" panose="020F0704030504030204" pitchFamily="34" charset="0"/>
              </a:rPr>
            </a:br>
            <a:br>
              <a:rPr lang="es-ES" sz="1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 Rounded MT Bold" panose="020F0704030504030204" pitchFamily="34" charset="0"/>
              </a:rPr>
            </a:br>
            <a:r>
              <a:rPr lang="es-ES" sz="36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 Rounded MT Bold" panose="020F0704030504030204" pitchFamily="34" charset="0"/>
              </a:rPr>
              <a:t>Bases de Datos Relacionales</a:t>
            </a:r>
            <a:br>
              <a:rPr lang="es-ES" sz="32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 Rounded MT Bold" panose="020F0704030504030204" pitchFamily="34" charset="0"/>
              </a:rPr>
            </a:br>
            <a:endParaRPr lang="es-ES" sz="32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 Rounded MT Bold" panose="020F0704030504030204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78414" y="3795886"/>
            <a:ext cx="4176464" cy="756084"/>
          </a:xfrm>
        </p:spPr>
        <p:txBody>
          <a:bodyPr>
            <a:normAutofit/>
          </a:bodyPr>
          <a:lstStyle/>
          <a:p>
            <a:pPr algn="l"/>
            <a:r>
              <a:rPr lang="es-E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Módulo</a:t>
            </a:r>
            <a:r>
              <a:rPr lang="es-E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s-E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PROGRAMACIÓN</a:t>
            </a:r>
          </a:p>
          <a:p>
            <a:pPr algn="l"/>
            <a:r>
              <a:rPr lang="es-E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CFGS</a:t>
            </a:r>
            <a:r>
              <a:rPr lang="es-E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Desarrollo de Aplicaciones Web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406406" y="3219822"/>
            <a:ext cx="8496944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2 Subtítulo">
            <a:extLst>
              <a:ext uri="{FF2B5EF4-FFF2-40B4-BE49-F238E27FC236}">
                <a16:creationId xmlns:a16="http://schemas.microsoft.com/office/drawing/2014/main" id="{764EF86B-30F3-476A-8F19-1545E33D3BA0}"/>
              </a:ext>
            </a:extLst>
          </p:cNvPr>
          <p:cNvSpPr txBox="1">
            <a:spLocks/>
          </p:cNvSpPr>
          <p:nvPr/>
        </p:nvSpPr>
        <p:spPr>
          <a:xfrm>
            <a:off x="5148064" y="3669872"/>
            <a:ext cx="3672408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i="1" dirty="0">
                <a:solidFill>
                  <a:schemeClr val="bg1">
                    <a:lumMod val="75000"/>
                  </a:schemeClr>
                </a:solidFill>
              </a:rPr>
              <a:t>Profesor</a:t>
            </a:r>
            <a:r>
              <a:rPr lang="es-ES" sz="2000" dirty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es-ES" sz="2000" dirty="0"/>
              <a:t> Javier Guillén	</a:t>
            </a:r>
          </a:p>
          <a:p>
            <a:pPr algn="l"/>
            <a:r>
              <a:rPr lang="es-ES" sz="2000" dirty="0"/>
              <a:t>IES Jaroso </a:t>
            </a:r>
            <a:r>
              <a:rPr lang="es-ES" sz="2000" i="1" dirty="0">
                <a:solidFill>
                  <a:schemeClr val="bg1">
                    <a:lumMod val="75000"/>
                  </a:schemeClr>
                </a:solidFill>
              </a:rPr>
              <a:t>(Cuevas de Almanzora)</a:t>
            </a:r>
          </a:p>
        </p:txBody>
      </p:sp>
    </p:spTree>
    <p:extLst>
      <p:ext uri="{BB962C8B-B14F-4D97-AF65-F5344CB8AC3E}">
        <p14:creationId xmlns:p14="http://schemas.microsoft.com/office/powerpoint/2010/main" val="352075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ResultSet</a:t>
            </a:r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ED0C87C-5D12-40A9-8B08-1172E57A5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915566"/>
            <a:ext cx="6201646" cy="4005886"/>
          </a:xfrm>
          <a:prstGeom prst="rect">
            <a:avLst/>
          </a:prstGeom>
        </p:spPr>
      </p:pic>
      <p:sp>
        <p:nvSpPr>
          <p:cNvPr id="8" name="6 Llamada rectangular redondeada">
            <a:extLst>
              <a:ext uri="{FF2B5EF4-FFF2-40B4-BE49-F238E27FC236}">
                <a16:creationId xmlns:a16="http://schemas.microsoft.com/office/drawing/2014/main" id="{80276450-B59E-4D12-A96F-524BAD5FF9FB}"/>
              </a:ext>
            </a:extLst>
          </p:cNvPr>
          <p:cNvSpPr/>
          <p:nvPr/>
        </p:nvSpPr>
        <p:spPr>
          <a:xfrm>
            <a:off x="5076056" y="771550"/>
            <a:ext cx="3168352" cy="655462"/>
          </a:xfrm>
          <a:prstGeom prst="wedgeRoundRectCallout">
            <a:avLst>
              <a:gd name="adj1" fmla="val -73916"/>
              <a:gd name="adj2" fmla="val 18145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Bef>
                <a:spcPts val="300"/>
              </a:spcBef>
            </a:pPr>
            <a:r>
              <a:rPr lang="es-ES" sz="700" dirty="0"/>
              <a:t>Una vez obtenida la conexión a la BD, podemos utilizarla para realizar consultas, inserciones y/o borrado de datos en la BD.</a:t>
            </a:r>
          </a:p>
          <a:p>
            <a:pPr algn="just">
              <a:spcBef>
                <a:spcPts val="300"/>
              </a:spcBef>
            </a:pPr>
            <a:r>
              <a:rPr lang="es-ES" sz="700" dirty="0"/>
              <a:t>Todas estas operaciones se realizarán mediante lenguaje </a:t>
            </a:r>
            <a:r>
              <a:rPr lang="es-ES" sz="700" b="1" dirty="0">
                <a:solidFill>
                  <a:schemeClr val="tx1"/>
                </a:solidFill>
              </a:rPr>
              <a:t>SQL</a:t>
            </a:r>
            <a:r>
              <a:rPr lang="es-ES" sz="700" dirty="0"/>
              <a:t>. </a:t>
            </a:r>
          </a:p>
          <a:p>
            <a:pPr algn="just">
              <a:spcBef>
                <a:spcPts val="300"/>
              </a:spcBef>
            </a:pPr>
            <a:r>
              <a:rPr lang="es-ES" sz="700" dirty="0"/>
              <a:t>La clase </a:t>
            </a:r>
            <a:r>
              <a:rPr lang="es-ES" sz="700" b="1" dirty="0" err="1">
                <a:solidFill>
                  <a:srgbClr val="0000CC"/>
                </a:solidFill>
              </a:rPr>
              <a:t>Statement</a:t>
            </a:r>
            <a:r>
              <a:rPr lang="es-ES" sz="700" dirty="0">
                <a:solidFill>
                  <a:srgbClr val="0000CC"/>
                </a:solidFill>
              </a:rPr>
              <a:t> </a:t>
            </a:r>
            <a:r>
              <a:rPr lang="es-ES" sz="700" dirty="0"/>
              <a:t>es la que permite realizar estas operaciones.</a:t>
            </a:r>
            <a:endParaRPr lang="es-ES" sz="700" dirty="0">
              <a:solidFill>
                <a:srgbClr val="0000CC"/>
              </a:solidFill>
            </a:endParaRPr>
          </a:p>
        </p:txBody>
      </p:sp>
      <p:sp>
        <p:nvSpPr>
          <p:cNvPr id="9" name="7 Llamada rectangular redondeada">
            <a:extLst>
              <a:ext uri="{FF2B5EF4-FFF2-40B4-BE49-F238E27FC236}">
                <a16:creationId xmlns:a16="http://schemas.microsoft.com/office/drawing/2014/main" id="{3BF6E9EA-D23D-4191-A805-5092860B1CCF}"/>
              </a:ext>
            </a:extLst>
          </p:cNvPr>
          <p:cNvSpPr/>
          <p:nvPr/>
        </p:nvSpPr>
        <p:spPr>
          <a:xfrm>
            <a:off x="6228184" y="1828956"/>
            <a:ext cx="2592288" cy="655462"/>
          </a:xfrm>
          <a:prstGeom prst="wedgeRoundRectCallout">
            <a:avLst>
              <a:gd name="adj1" fmla="val -74744"/>
              <a:gd name="adj2" fmla="val 5939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Bef>
                <a:spcPts val="300"/>
              </a:spcBef>
            </a:pPr>
            <a:r>
              <a:rPr lang="es-ES" sz="700" dirty="0">
                <a:solidFill>
                  <a:schemeClr val="tx1"/>
                </a:solidFill>
              </a:rPr>
              <a:t>Para ejecutar una consulta utilizaremos el método </a:t>
            </a:r>
            <a:r>
              <a:rPr lang="es-ES" sz="700" b="1" dirty="0" err="1">
                <a:solidFill>
                  <a:srgbClr val="0000CC"/>
                </a:solidFill>
              </a:rPr>
              <a:t>executeQuery</a:t>
            </a:r>
            <a:r>
              <a:rPr lang="es-ES" sz="700" dirty="0">
                <a:solidFill>
                  <a:srgbClr val="0000CC"/>
                </a:solidFill>
              </a:rPr>
              <a:t> </a:t>
            </a:r>
            <a:r>
              <a:rPr lang="es-ES" sz="700" dirty="0">
                <a:solidFill>
                  <a:schemeClr val="tx1"/>
                </a:solidFill>
              </a:rPr>
              <a:t>del objeto </a:t>
            </a:r>
            <a:r>
              <a:rPr lang="es-ES" sz="700" b="1" dirty="0" err="1">
                <a:solidFill>
                  <a:srgbClr val="0000CC"/>
                </a:solidFill>
              </a:rPr>
              <a:t>Statement</a:t>
            </a:r>
            <a:r>
              <a:rPr lang="es-ES" sz="700" dirty="0">
                <a:solidFill>
                  <a:schemeClr val="tx1"/>
                </a:solidFill>
              </a:rPr>
              <a:t>, al que pasaremos una cadena con la consulta </a:t>
            </a:r>
            <a:r>
              <a:rPr lang="es-ES" sz="700" b="1" dirty="0">
                <a:solidFill>
                  <a:schemeClr val="tx1"/>
                </a:solidFill>
              </a:rPr>
              <a:t>SQL</a:t>
            </a:r>
            <a:r>
              <a:rPr lang="es-ES" sz="700" dirty="0">
                <a:solidFill>
                  <a:schemeClr val="tx1"/>
                </a:solidFill>
              </a:rPr>
              <a:t>.</a:t>
            </a:r>
          </a:p>
          <a:p>
            <a:pPr algn="just">
              <a:spcBef>
                <a:spcPts val="300"/>
              </a:spcBef>
            </a:pPr>
            <a:r>
              <a:rPr lang="es-ES" sz="700" dirty="0">
                <a:solidFill>
                  <a:schemeClr val="tx1"/>
                </a:solidFill>
              </a:rPr>
              <a:t>Los datos resultantes los devolverá como un objeto </a:t>
            </a:r>
            <a:r>
              <a:rPr lang="es-ES" sz="700" b="1" dirty="0" err="1">
                <a:solidFill>
                  <a:srgbClr val="0000CC"/>
                </a:solidFill>
              </a:rPr>
              <a:t>ResultSet</a:t>
            </a:r>
            <a:r>
              <a:rPr lang="es-ES" sz="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8 Llamada rectangular redondeada">
            <a:extLst>
              <a:ext uri="{FF2B5EF4-FFF2-40B4-BE49-F238E27FC236}">
                <a16:creationId xmlns:a16="http://schemas.microsoft.com/office/drawing/2014/main" id="{600320B7-461F-431D-A3F5-3575F72E8528}"/>
              </a:ext>
            </a:extLst>
          </p:cNvPr>
          <p:cNvSpPr/>
          <p:nvPr/>
        </p:nvSpPr>
        <p:spPr>
          <a:xfrm>
            <a:off x="5364088" y="2785740"/>
            <a:ext cx="3600400" cy="864096"/>
          </a:xfrm>
          <a:prstGeom prst="wedgeRoundRectCallout">
            <a:avLst>
              <a:gd name="adj1" fmla="val -113189"/>
              <a:gd name="adj2" fmla="val -1794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Bef>
                <a:spcPts val="300"/>
              </a:spcBef>
            </a:pPr>
            <a:r>
              <a:rPr lang="es-ES" sz="700" dirty="0">
                <a:solidFill>
                  <a:schemeClr val="tx1"/>
                </a:solidFill>
              </a:rPr>
              <a:t>El objeto </a:t>
            </a:r>
            <a:r>
              <a:rPr lang="es-ES" sz="700" b="1" dirty="0" err="1">
                <a:solidFill>
                  <a:srgbClr val="0000CC"/>
                </a:solidFill>
              </a:rPr>
              <a:t>ResultSet</a:t>
            </a:r>
            <a:r>
              <a:rPr lang="es-ES" sz="700" dirty="0">
                <a:solidFill>
                  <a:schemeClr val="tx1"/>
                </a:solidFill>
              </a:rPr>
              <a:t> dispone de un cursor que estará situado en el registro que podemos consultar en cada momento. Podemos mover el cursor al siguiente registro con el método </a:t>
            </a:r>
            <a:r>
              <a:rPr lang="es-ES" sz="700" b="1" dirty="0" err="1">
                <a:solidFill>
                  <a:srgbClr val="0000CC"/>
                </a:solidFill>
              </a:rPr>
              <a:t>next</a:t>
            </a:r>
            <a:r>
              <a:rPr lang="es-ES" sz="700" dirty="0">
                <a:solidFill>
                  <a:srgbClr val="0000CC"/>
                </a:solidFill>
              </a:rPr>
              <a:t> </a:t>
            </a:r>
            <a:r>
              <a:rPr lang="es-ES" sz="700" dirty="0">
                <a:solidFill>
                  <a:schemeClr val="tx1"/>
                </a:solidFill>
              </a:rPr>
              <a:t>del </a:t>
            </a:r>
            <a:r>
              <a:rPr lang="es-ES" sz="700" b="1" dirty="0" err="1">
                <a:solidFill>
                  <a:srgbClr val="0000CC"/>
                </a:solidFill>
              </a:rPr>
              <a:t>ResultSet</a:t>
            </a:r>
            <a:r>
              <a:rPr lang="es-ES" sz="700" dirty="0">
                <a:solidFill>
                  <a:schemeClr val="tx1"/>
                </a:solidFill>
              </a:rPr>
              <a:t>. La llamada a este método nos devolverá </a:t>
            </a:r>
            <a:r>
              <a:rPr lang="es-ES" sz="700" b="1" i="1" dirty="0">
                <a:solidFill>
                  <a:schemeClr val="tx1"/>
                </a:solidFill>
              </a:rPr>
              <a:t>true</a:t>
            </a:r>
            <a:r>
              <a:rPr lang="es-ES" sz="700" dirty="0">
                <a:solidFill>
                  <a:schemeClr val="tx1"/>
                </a:solidFill>
              </a:rPr>
              <a:t> mientras pueda pasar al siguiente registro, y </a:t>
            </a:r>
            <a:r>
              <a:rPr lang="es-ES" sz="700" b="1" i="1" dirty="0">
                <a:solidFill>
                  <a:schemeClr val="tx1"/>
                </a:solidFill>
              </a:rPr>
              <a:t>false</a:t>
            </a:r>
            <a:r>
              <a:rPr lang="es-ES" sz="700" dirty="0">
                <a:solidFill>
                  <a:schemeClr val="tx1"/>
                </a:solidFill>
              </a:rPr>
              <a:t> en el caso de que ya estuviésemos en el último registro de la tabla. </a:t>
            </a:r>
          </a:p>
        </p:txBody>
      </p:sp>
      <p:sp>
        <p:nvSpPr>
          <p:cNvPr id="12" name="9 Llamada rectangular redondeada">
            <a:extLst>
              <a:ext uri="{FF2B5EF4-FFF2-40B4-BE49-F238E27FC236}">
                <a16:creationId xmlns:a16="http://schemas.microsoft.com/office/drawing/2014/main" id="{BC7C7DD2-873D-4007-A4FA-FC52156B418D}"/>
              </a:ext>
            </a:extLst>
          </p:cNvPr>
          <p:cNvSpPr/>
          <p:nvPr/>
        </p:nvSpPr>
        <p:spPr>
          <a:xfrm>
            <a:off x="5086400" y="4360821"/>
            <a:ext cx="3672408" cy="636245"/>
          </a:xfrm>
          <a:prstGeom prst="wedgeRoundRectCallout">
            <a:avLst>
              <a:gd name="adj1" fmla="val -62763"/>
              <a:gd name="adj2" fmla="val -13988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Bef>
                <a:spcPts val="300"/>
              </a:spcBef>
            </a:pPr>
            <a:r>
              <a:rPr lang="es-ES" sz="700" dirty="0">
                <a:solidFill>
                  <a:schemeClr val="tx1"/>
                </a:solidFill>
              </a:rPr>
              <a:t>Para obtener los datos almacenados en los campos de cada registro, utilizaremos los métodos </a:t>
            </a:r>
            <a:r>
              <a:rPr lang="es-ES" sz="700" b="1" dirty="0" err="1">
                <a:solidFill>
                  <a:schemeClr val="tx1"/>
                </a:solidFill>
              </a:rPr>
              <a:t>getXXX</a:t>
            </a:r>
            <a:r>
              <a:rPr lang="es-ES" sz="700" b="1" dirty="0">
                <a:solidFill>
                  <a:schemeClr val="tx1"/>
                </a:solidFill>
              </a:rPr>
              <a:t>(campo</a:t>
            </a:r>
            <a:r>
              <a:rPr lang="es-ES" sz="700" dirty="0">
                <a:solidFill>
                  <a:schemeClr val="tx1"/>
                </a:solidFill>
              </a:rPr>
              <a:t>), donde </a:t>
            </a:r>
            <a:r>
              <a:rPr lang="es-ES" sz="700" b="1" dirty="0">
                <a:solidFill>
                  <a:schemeClr val="tx1"/>
                </a:solidFill>
              </a:rPr>
              <a:t>XXX</a:t>
            </a:r>
            <a:r>
              <a:rPr lang="es-ES" sz="700" dirty="0">
                <a:solidFill>
                  <a:schemeClr val="tx1"/>
                </a:solidFill>
              </a:rPr>
              <a:t> es el tipo de datos en el que queremos que nos devuelve el valor del campo. </a:t>
            </a:r>
          </a:p>
          <a:p>
            <a:pPr algn="just">
              <a:spcBef>
                <a:spcPts val="300"/>
              </a:spcBef>
            </a:pPr>
            <a:r>
              <a:rPr lang="es-ES" sz="700" dirty="0">
                <a:solidFill>
                  <a:schemeClr val="tx1"/>
                </a:solidFill>
              </a:rPr>
              <a:t>Los principales métodos son: </a:t>
            </a:r>
            <a:r>
              <a:rPr lang="es-ES" sz="700" b="1" dirty="0" err="1">
                <a:solidFill>
                  <a:srgbClr val="0000CC"/>
                </a:solidFill>
              </a:rPr>
              <a:t>getString</a:t>
            </a:r>
            <a:r>
              <a:rPr lang="es-ES" sz="700" dirty="0">
                <a:solidFill>
                  <a:schemeClr val="tx1"/>
                </a:solidFill>
              </a:rPr>
              <a:t>, </a:t>
            </a:r>
            <a:r>
              <a:rPr lang="es-ES" sz="700" b="1" dirty="0" err="1">
                <a:solidFill>
                  <a:srgbClr val="0000CC"/>
                </a:solidFill>
              </a:rPr>
              <a:t>getInt</a:t>
            </a:r>
            <a:r>
              <a:rPr lang="es-ES" sz="700" dirty="0">
                <a:solidFill>
                  <a:schemeClr val="tx1"/>
                </a:solidFill>
              </a:rPr>
              <a:t>, </a:t>
            </a:r>
            <a:r>
              <a:rPr lang="es-ES" sz="700" b="1" dirty="0" err="1">
                <a:solidFill>
                  <a:srgbClr val="0000CC"/>
                </a:solidFill>
              </a:rPr>
              <a:t>getDouble</a:t>
            </a:r>
            <a:r>
              <a:rPr lang="es-ES" sz="700" dirty="0">
                <a:solidFill>
                  <a:schemeClr val="tx1"/>
                </a:solidFill>
              </a:rPr>
              <a:t>, </a:t>
            </a:r>
            <a:r>
              <a:rPr lang="es-ES" sz="700" b="1" dirty="0" err="1">
                <a:solidFill>
                  <a:srgbClr val="0000CC"/>
                </a:solidFill>
              </a:rPr>
              <a:t>getBoolean</a:t>
            </a:r>
            <a:r>
              <a:rPr lang="es-ES" sz="700" dirty="0">
                <a:solidFill>
                  <a:schemeClr val="tx1"/>
                </a:solidFill>
              </a:rPr>
              <a:t>, </a:t>
            </a:r>
            <a:r>
              <a:rPr lang="es-ES" sz="700" b="1" dirty="0" err="1">
                <a:solidFill>
                  <a:srgbClr val="0000CC"/>
                </a:solidFill>
              </a:rPr>
              <a:t>getDate</a:t>
            </a:r>
            <a:r>
              <a:rPr lang="es-ES" sz="7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55432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PreparedStatement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95536" y="915566"/>
            <a:ext cx="8352928" cy="173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b="1" dirty="0" err="1"/>
              <a:t>PreparedStament</a:t>
            </a:r>
            <a:endParaRPr lang="es-ES" sz="1500" b="1" dirty="0"/>
          </a:p>
          <a:p>
            <a:pPr marL="800100" lvl="1" indent="-342900" algn="just">
              <a:lnSpc>
                <a:spcPct val="114000"/>
              </a:lnSpc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Una extensión de </a:t>
            </a:r>
            <a:r>
              <a:rPr lang="es-ES" sz="1500" dirty="0" err="1"/>
              <a:t>Statement</a:t>
            </a:r>
            <a:r>
              <a:rPr lang="es-ES" sz="1500" dirty="0"/>
              <a:t>.</a:t>
            </a:r>
          </a:p>
          <a:p>
            <a:pPr marL="800100" lvl="1" indent="-342900" algn="just">
              <a:lnSpc>
                <a:spcPct val="114000"/>
              </a:lnSpc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Nos permite prever problemas de inyección de SQL.</a:t>
            </a:r>
          </a:p>
          <a:p>
            <a:pPr marL="800100" lvl="1" indent="-342900" algn="just">
              <a:lnSpc>
                <a:spcPct val="114000"/>
              </a:lnSpc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En lugar de escribir los parámetros en una consulta SQL, indicamos los «huecos» y posteriormente le asignamos los valores.</a:t>
            </a:r>
          </a:p>
          <a:p>
            <a:pPr marL="800100" lvl="1" indent="-342900" algn="just">
              <a:lnSpc>
                <a:spcPct val="114000"/>
              </a:lnSpc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JDBC se encarga de «</a:t>
            </a:r>
            <a:r>
              <a:rPr lang="es-ES" sz="1500" dirty="0" err="1"/>
              <a:t>precompilar</a:t>
            </a:r>
            <a:r>
              <a:rPr lang="es-ES" sz="1500" dirty="0"/>
              <a:t>» la consulta antes de enviarla, evitando código malicioso.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F87B3E-22B1-4002-9433-F6F4E0A37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756595"/>
            <a:ext cx="6489117" cy="23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85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DAO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95536" y="915564"/>
            <a:ext cx="3096344" cy="320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b="1" dirty="0"/>
              <a:t>DAO</a:t>
            </a:r>
          </a:p>
          <a:p>
            <a:pPr marL="800100" lvl="1" indent="-342900" algn="just">
              <a:lnSpc>
                <a:spcPct val="114000"/>
              </a:lnSpc>
              <a:spcBef>
                <a:spcPts val="3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Patrón de diseño de software.</a:t>
            </a:r>
          </a:p>
          <a:p>
            <a:pPr marL="800100" lvl="1" indent="-342900" algn="just">
              <a:lnSpc>
                <a:spcPct val="114000"/>
              </a:lnSpc>
              <a:spcBef>
                <a:spcPts val="3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Uso de clases </a:t>
            </a:r>
            <a:r>
              <a:rPr lang="es-ES" sz="1500" b="1" dirty="0"/>
              <a:t>modelo</a:t>
            </a:r>
            <a:r>
              <a:rPr lang="es-ES" sz="1500" dirty="0"/>
              <a:t>.</a:t>
            </a:r>
          </a:p>
          <a:p>
            <a:pPr marL="800100" lvl="1" indent="-342900" algn="just">
              <a:lnSpc>
                <a:spcPct val="114000"/>
              </a:lnSpc>
              <a:spcBef>
                <a:spcPts val="3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Un solo objeto se encarga de realizar las operaciones con la base de datos.</a:t>
            </a:r>
          </a:p>
          <a:p>
            <a:pPr marL="800100" lvl="1" indent="-342900" algn="just">
              <a:lnSpc>
                <a:spcPct val="114000"/>
              </a:lnSpc>
              <a:spcBef>
                <a:spcPts val="3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El resto del sistema trabajar con ese objeto, que nos aísla del </a:t>
            </a:r>
            <a:r>
              <a:rPr lang="es-ES" sz="1500" i="1" dirty="0" err="1"/>
              <a:t>sgbd</a:t>
            </a:r>
            <a:r>
              <a:rPr lang="es-ES" sz="1500" dirty="0"/>
              <a:t> concreto.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05E5FD-907E-4576-8A89-B5DCB7EA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195" y="1131590"/>
            <a:ext cx="5186293" cy="35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775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DAO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5 CuadroTexto">
            <a:extLst>
              <a:ext uri="{FF2B5EF4-FFF2-40B4-BE49-F238E27FC236}">
                <a16:creationId xmlns:a16="http://schemas.microsoft.com/office/drawing/2014/main" id="{7DD4E307-E99B-4DB4-94DE-AF06606563A7}"/>
              </a:ext>
            </a:extLst>
          </p:cNvPr>
          <p:cNvSpPr txBox="1"/>
          <p:nvPr/>
        </p:nvSpPr>
        <p:spPr>
          <a:xfrm>
            <a:off x="395536" y="843558"/>
            <a:ext cx="8424936" cy="343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Font typeface="Wingdings" panose="05000000000000000000" pitchFamily="2" charset="2"/>
              <a:buChar char="ü"/>
            </a:pPr>
            <a:r>
              <a:rPr lang="es-ES" sz="1500" dirty="0"/>
              <a:t>Creamos la clase </a:t>
            </a:r>
            <a:r>
              <a:rPr lang="es-ES" sz="1500" b="1" dirty="0"/>
              <a:t>Cliente</a:t>
            </a:r>
            <a:r>
              <a:rPr lang="es-ES" sz="1500" dirty="0"/>
              <a:t> con un atributo por columna de la tabla. Constructores, </a:t>
            </a:r>
            <a:r>
              <a:rPr lang="es-ES" sz="1500" dirty="0" err="1"/>
              <a:t>getters</a:t>
            </a:r>
            <a:r>
              <a:rPr lang="es-ES" sz="1500" dirty="0"/>
              <a:t>, </a:t>
            </a:r>
            <a:r>
              <a:rPr lang="es-ES" sz="1500" dirty="0" err="1"/>
              <a:t>setters</a:t>
            </a:r>
            <a:r>
              <a:rPr lang="es-ES" sz="1500" dirty="0"/>
              <a:t>, </a:t>
            </a:r>
            <a:r>
              <a:rPr lang="es-ES" sz="1500" dirty="0" err="1"/>
              <a:t>toString</a:t>
            </a:r>
            <a:r>
              <a:rPr lang="es-ES" sz="1500" dirty="0"/>
              <a:t> y equals.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Font typeface="Wingdings" panose="05000000000000000000" pitchFamily="2" charset="2"/>
              <a:buChar char="ü"/>
            </a:pPr>
            <a:r>
              <a:rPr lang="es-ES" sz="1500" dirty="0"/>
              <a:t>Creamos la clase </a:t>
            </a:r>
            <a:r>
              <a:rPr lang="es-ES" sz="1500" b="1" dirty="0" err="1"/>
              <a:t>DAOCliente</a:t>
            </a:r>
            <a:r>
              <a:rPr lang="es-ES" sz="1500" dirty="0"/>
              <a:t> con métodos que acceden a la BD para hacer las operaciones básicas sobre clientes (CRUD):  </a:t>
            </a:r>
            <a:r>
              <a:rPr lang="es-ES" sz="1500" i="1" dirty="0" err="1"/>
              <a:t>insert</a:t>
            </a:r>
            <a:r>
              <a:rPr lang="es-ES" sz="1500" dirty="0"/>
              <a:t>, </a:t>
            </a:r>
            <a:r>
              <a:rPr lang="es-ES" sz="1500" i="1" dirty="0" err="1"/>
              <a:t>findAll</a:t>
            </a:r>
            <a:r>
              <a:rPr lang="es-ES" sz="1500" dirty="0"/>
              <a:t>, </a:t>
            </a:r>
            <a:r>
              <a:rPr lang="es-ES" sz="1500" i="1" dirty="0" err="1"/>
              <a:t>findByPk</a:t>
            </a:r>
            <a:r>
              <a:rPr lang="es-ES" sz="1500" dirty="0"/>
              <a:t>, </a:t>
            </a:r>
            <a:r>
              <a:rPr lang="es-ES" sz="1500" i="1" dirty="0" err="1"/>
              <a:t>update</a:t>
            </a:r>
            <a:r>
              <a:rPr lang="es-ES" sz="1500" dirty="0"/>
              <a:t>, </a:t>
            </a:r>
            <a:r>
              <a:rPr lang="es-ES" sz="1500" i="1" dirty="0" err="1"/>
              <a:t>delete</a:t>
            </a:r>
            <a:r>
              <a:rPr lang="es-ES" sz="15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Font typeface="Wingdings" panose="05000000000000000000" pitchFamily="2" charset="2"/>
              <a:buChar char="ü"/>
            </a:pPr>
            <a:r>
              <a:rPr lang="es-ES" sz="1500" dirty="0"/>
              <a:t>Creamos una clase para gestionar/usar los clientes, a través de </a:t>
            </a:r>
            <a:r>
              <a:rPr lang="es-ES" sz="1500" dirty="0" err="1"/>
              <a:t>DAOCliente</a:t>
            </a:r>
            <a:r>
              <a:rPr lang="es-ES" sz="1500" dirty="0"/>
              <a:t>, que será </a:t>
            </a:r>
            <a:r>
              <a:rPr lang="es-ES" sz="1500" b="1" dirty="0" err="1"/>
              <a:t>EjemploCliente</a:t>
            </a:r>
            <a:r>
              <a:rPr lang="es-ES" sz="1500" dirty="0"/>
              <a:t>. 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Font typeface="Wingdings" panose="05000000000000000000" pitchFamily="2" charset="2"/>
              <a:buChar char="ü"/>
            </a:pPr>
            <a:r>
              <a:rPr lang="es-ES" sz="1500" dirty="0"/>
              <a:t>Se puede implementar en ella un menú que vaya llamando a los métodos de </a:t>
            </a:r>
            <a:r>
              <a:rPr lang="es-ES" sz="1500" dirty="0" err="1"/>
              <a:t>DAOCliente</a:t>
            </a:r>
            <a:r>
              <a:rPr lang="es-ES" sz="1500" dirty="0"/>
              <a:t> para listar, buscar por id, añadir nuevo, actualizar por id y eliminar. Esto se le conoce como realizar un </a:t>
            </a:r>
            <a:r>
              <a:rPr lang="es-ES" sz="1500" b="1" dirty="0"/>
              <a:t>CRUD</a:t>
            </a:r>
            <a:r>
              <a:rPr lang="es-ES" sz="1500" dirty="0"/>
              <a:t> (</a:t>
            </a:r>
            <a:r>
              <a:rPr lang="en-US" sz="1500" dirty="0"/>
              <a:t>Create, Read, Update and Delete</a:t>
            </a:r>
            <a:r>
              <a:rPr lang="es-ES" sz="1500" dirty="0"/>
              <a:t>) para Cliente.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Font typeface="Wingdings" panose="05000000000000000000" pitchFamily="2" charset="2"/>
              <a:buChar char="ü"/>
            </a:pPr>
            <a:r>
              <a:rPr lang="es-ES" sz="1500" dirty="0"/>
              <a:t>Este mismo patrón se puede usar también si estamos utilizando </a:t>
            </a:r>
            <a:r>
              <a:rPr lang="es-ES" sz="1500" b="1" dirty="0"/>
              <a:t>herramientas de mapeo objeto-relacional</a:t>
            </a:r>
            <a:r>
              <a:rPr lang="es-ES" sz="1500" dirty="0"/>
              <a:t> (ORM), como puede ser </a:t>
            </a:r>
            <a:r>
              <a:rPr lang="es-ES" sz="1500" b="1" i="1" dirty="0" err="1"/>
              <a:t>Hibernate</a:t>
            </a:r>
            <a:r>
              <a:rPr lang="es-ES" sz="1500" dirty="0"/>
              <a:t> para Java. Estos sistemas facilitan el mapeo de atributos entre una base de datos relacional tradicional y el modelo de objetos de una aplicación. </a:t>
            </a:r>
          </a:p>
        </p:txBody>
      </p:sp>
    </p:spTree>
    <p:extLst>
      <p:ext uri="{BB962C8B-B14F-4D97-AF65-F5344CB8AC3E}">
        <p14:creationId xmlns:p14="http://schemas.microsoft.com/office/powerpoint/2010/main" val="19652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DAO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024BCD16-29D6-4F35-BA43-B94E38C9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221435"/>
            <a:ext cx="8676456" cy="30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DAO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5723C6F4-AB02-4812-9215-9394F79CA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50306"/>
            <a:ext cx="6431677" cy="21161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8CA7D5E-1772-40CC-B0CC-A4F5C075D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2067693"/>
            <a:ext cx="6347496" cy="29523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695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DAO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E831DB6-1EE6-44FF-8FD5-CDFF08B9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43558"/>
            <a:ext cx="4968552" cy="20964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A4BDA3-D282-42A1-A482-4CDC3D76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70" y="2355726"/>
            <a:ext cx="6268202" cy="26773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477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RowSet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5 CuadroTexto">
            <a:extLst>
              <a:ext uri="{FF2B5EF4-FFF2-40B4-BE49-F238E27FC236}">
                <a16:creationId xmlns:a16="http://schemas.microsoft.com/office/drawing/2014/main" id="{7DD4E307-E99B-4DB4-94DE-AF06606563A7}"/>
              </a:ext>
            </a:extLst>
          </p:cNvPr>
          <p:cNvSpPr txBox="1"/>
          <p:nvPr/>
        </p:nvSpPr>
        <p:spPr>
          <a:xfrm>
            <a:off x="112340" y="811160"/>
            <a:ext cx="4459660" cy="433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Font typeface="Wingdings" panose="05000000000000000000" pitchFamily="2" charset="2"/>
              <a:buChar char="ü"/>
            </a:pPr>
            <a:r>
              <a:rPr lang="es-ES" sz="1500" dirty="0"/>
              <a:t>Un </a:t>
            </a:r>
            <a:r>
              <a:rPr lang="es-ES" sz="1500" b="1" dirty="0" err="1"/>
              <a:t>RowSet</a:t>
            </a:r>
            <a:r>
              <a:rPr lang="es-ES" sz="1500" dirty="0"/>
              <a:t> es un objeto que nos permite manejar información tabular de forma mucho </a:t>
            </a:r>
            <a:r>
              <a:rPr lang="es-ES" sz="1500" i="1" dirty="0"/>
              <a:t>más rápida y eficiente </a:t>
            </a:r>
            <a:r>
              <a:rPr lang="es-ES" sz="1500" dirty="0"/>
              <a:t>que un </a:t>
            </a:r>
            <a:r>
              <a:rPr lang="es-ES" sz="1500" dirty="0" err="1"/>
              <a:t>ResultSet</a:t>
            </a:r>
            <a:r>
              <a:rPr lang="es-ES" sz="1500" dirty="0"/>
              <a:t>. Existen 5 tipos de referencias y 2 tipos:</a:t>
            </a:r>
          </a:p>
          <a:p>
            <a:pPr marL="800100" lvl="1" indent="-342900" algn="just">
              <a:lnSpc>
                <a:spcPct val="114000"/>
              </a:lnSpc>
              <a:spcBef>
                <a:spcPts val="3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CONECTADOS: </a:t>
            </a:r>
            <a:r>
              <a:rPr lang="es-ES" sz="1500" dirty="0" err="1"/>
              <a:t>JdbcRowSet</a:t>
            </a:r>
            <a:endParaRPr lang="es-ES" sz="1500" dirty="0"/>
          </a:p>
          <a:p>
            <a:pPr marL="800100" lvl="1" indent="-342900" algn="just">
              <a:lnSpc>
                <a:spcPct val="114000"/>
              </a:lnSpc>
              <a:spcBef>
                <a:spcPts val="3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DESCONECTADOS: </a:t>
            </a:r>
            <a:r>
              <a:rPr lang="es-ES" sz="1500" dirty="0" err="1"/>
              <a:t>CachedRowSet</a:t>
            </a:r>
            <a:r>
              <a:rPr lang="es-ES" sz="1500" dirty="0"/>
              <a:t> (</a:t>
            </a:r>
            <a:r>
              <a:rPr lang="es-ES" sz="1500" dirty="0">
                <a:hlinkClick r:id="rId3"/>
              </a:rPr>
              <a:t>link</a:t>
            </a:r>
            <a:r>
              <a:rPr lang="es-ES" sz="1500" dirty="0"/>
              <a:t>), </a:t>
            </a:r>
            <a:r>
              <a:rPr lang="es-ES" sz="1500" dirty="0" err="1"/>
              <a:t>JoinRowSet</a:t>
            </a:r>
            <a:r>
              <a:rPr lang="es-ES" sz="1500" dirty="0"/>
              <a:t>, </a:t>
            </a:r>
            <a:r>
              <a:rPr lang="es-ES" sz="1500" dirty="0" err="1"/>
              <a:t>FilteredRowSet</a:t>
            </a:r>
            <a:r>
              <a:rPr lang="es-ES" sz="1500" dirty="0"/>
              <a:t>, </a:t>
            </a:r>
            <a:r>
              <a:rPr lang="es-ES" sz="1500" dirty="0" err="1"/>
              <a:t>WebRowSet</a:t>
            </a:r>
            <a:r>
              <a:rPr lang="es-ES" sz="15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Font typeface="Wingdings" panose="05000000000000000000" pitchFamily="2" charset="2"/>
              <a:buChar char="ü"/>
            </a:pPr>
            <a:r>
              <a:rPr lang="es-ES" sz="1500" dirty="0"/>
              <a:t>Se diferencian de </a:t>
            </a:r>
            <a:r>
              <a:rPr lang="es-ES" sz="1500" dirty="0" err="1"/>
              <a:t>ResultSet</a:t>
            </a:r>
            <a:r>
              <a:rPr lang="es-ES" sz="1500" dirty="0"/>
              <a:t> en que pueden funcionar como JavaBeans, y por ende, beneficiarse del mecanismo de </a:t>
            </a:r>
            <a:r>
              <a:rPr lang="es-ES" sz="1500" i="1" dirty="0"/>
              <a:t>notificación</a:t>
            </a:r>
            <a:r>
              <a:rPr lang="es-ES" sz="1500" dirty="0"/>
              <a:t> y del uso de </a:t>
            </a:r>
            <a:r>
              <a:rPr lang="es-ES" sz="1500" i="1" dirty="0" err="1"/>
              <a:t>properties</a:t>
            </a:r>
            <a:r>
              <a:rPr lang="es-ES" sz="1500" dirty="0"/>
              <a:t>. Llevan un cursor.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Font typeface="Wingdings" panose="05000000000000000000" pitchFamily="2" charset="2"/>
              <a:buChar char="ü"/>
            </a:pPr>
            <a:r>
              <a:rPr lang="es-ES" sz="1500" dirty="0"/>
              <a:t>Para crear un </a:t>
            </a:r>
            <a:r>
              <a:rPr lang="es-ES" sz="1500" dirty="0" err="1"/>
              <a:t>RowSet</a:t>
            </a:r>
            <a:r>
              <a:rPr lang="es-ES" sz="1500" dirty="0"/>
              <a:t> utilizaremos el mecanismo de </a:t>
            </a:r>
            <a:r>
              <a:rPr lang="es-ES" sz="1500" b="1" i="1" dirty="0" err="1"/>
              <a:t>Factoria</a:t>
            </a:r>
            <a:r>
              <a:rPr lang="es-ES" sz="1500" b="1" i="1" dirty="0"/>
              <a:t> </a:t>
            </a:r>
            <a:r>
              <a:rPr lang="es-ES" sz="1500" i="1" dirty="0"/>
              <a:t>(</a:t>
            </a:r>
            <a:r>
              <a:rPr lang="es-ES" sz="1500" i="1" dirty="0" err="1"/>
              <a:t>RowSetFactory</a:t>
            </a:r>
            <a:r>
              <a:rPr lang="es-ES" sz="1500" i="1" dirty="0"/>
              <a:t>)</a:t>
            </a:r>
            <a:r>
              <a:rPr lang="es-ES" sz="1500" dirty="0"/>
              <a:t> a través del cual podemos crear cualquiera de los 5 interfaces que ofrece JDBC. Se cierran (</a:t>
            </a:r>
            <a:r>
              <a:rPr lang="es-ES" sz="1500" dirty="0" err="1"/>
              <a:t>close</a:t>
            </a:r>
            <a:r>
              <a:rPr lang="es-ES" sz="1500" dirty="0"/>
              <a:t>) automáticamente.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87714E-53CC-42EC-ACEF-ABB31C089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351" y="1239603"/>
            <a:ext cx="4358288" cy="2664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1A3300-974F-4604-952C-3C0782471158}"/>
              </a:ext>
            </a:extLst>
          </p:cNvPr>
          <p:cNvCxnSpPr/>
          <p:nvPr/>
        </p:nvCxnSpPr>
        <p:spPr>
          <a:xfrm>
            <a:off x="6660232" y="2283718"/>
            <a:ext cx="23042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RowSet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CAFDAC5-905A-4089-9B11-81FFE75C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4" y="823223"/>
            <a:ext cx="8723312" cy="12648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51C63B-36B8-4818-ACBB-BB19B4D73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283718"/>
            <a:ext cx="494193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Caso práctico 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59532" y="915566"/>
            <a:ext cx="8244916" cy="404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Vamos a crear una aplicación Java con </a:t>
            </a:r>
            <a:r>
              <a:rPr lang="es-ES" sz="1500" i="1" dirty="0">
                <a:solidFill>
                  <a:srgbClr val="0000FF"/>
                </a:solidFill>
              </a:rPr>
              <a:t>Eclipse </a:t>
            </a:r>
            <a:r>
              <a:rPr lang="es-ES" sz="1500" dirty="0"/>
              <a:t>que conecte una base de datos MySQL.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La aplicación deberá funcionar con el patrón </a:t>
            </a:r>
            <a:r>
              <a:rPr lang="es-ES" sz="1500" b="1" dirty="0"/>
              <a:t>DAO</a:t>
            </a:r>
            <a:r>
              <a:rPr lang="es-ES" sz="1500" dirty="0"/>
              <a:t> y usar </a:t>
            </a:r>
            <a:r>
              <a:rPr lang="es-ES" sz="1500" b="1" dirty="0" err="1"/>
              <a:t>RowSet</a:t>
            </a:r>
            <a:r>
              <a:rPr lang="es-ES" sz="1500" b="1" dirty="0"/>
              <a:t> </a:t>
            </a:r>
            <a:r>
              <a:rPr lang="es-ES" sz="1500" dirty="0"/>
              <a:t>o</a:t>
            </a:r>
            <a:r>
              <a:rPr lang="es-ES" sz="1500" b="1" dirty="0"/>
              <a:t> </a:t>
            </a:r>
            <a:r>
              <a:rPr lang="es-ES" sz="1500" b="1" dirty="0" err="1"/>
              <a:t>PreparedStatement</a:t>
            </a:r>
            <a:r>
              <a:rPr lang="es-ES" sz="1500" dirty="0"/>
              <a:t> para acceso a bases de datos.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La aplicación va a consistir en un registro de partidas de </a:t>
            </a:r>
            <a:r>
              <a:rPr lang="es-ES" sz="1500" dirty="0" err="1"/>
              <a:t>Fornite</a:t>
            </a:r>
            <a:r>
              <a:rPr lang="es-ES" sz="1500" dirty="0"/>
              <a:t>. Crearemos las siguientes tablas: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Partidas </a:t>
            </a:r>
            <a:r>
              <a:rPr lang="es-ES" sz="1500" dirty="0">
                <a:sym typeface="Wingdings" panose="05000000000000000000" pitchFamily="2" charset="2"/>
              </a:rPr>
              <a:t> </a:t>
            </a:r>
            <a:r>
              <a:rPr lang="es-ES" sz="1500" dirty="0">
                <a:solidFill>
                  <a:srgbClr val="FF0000"/>
                </a:solidFill>
                <a:sym typeface="Wingdings" panose="05000000000000000000" pitchFamily="2" charset="2"/>
              </a:rPr>
              <a:t>id</a:t>
            </a:r>
            <a:r>
              <a:rPr lang="es-ES" sz="1500" dirty="0">
                <a:sym typeface="Wingdings" panose="05000000000000000000" pitchFamily="2" charset="2"/>
              </a:rPr>
              <a:t>, nombre, estado, </a:t>
            </a:r>
            <a:r>
              <a:rPr lang="es-ES" sz="1500" dirty="0" err="1">
                <a:sym typeface="Wingdings" panose="05000000000000000000" pitchFamily="2" charset="2"/>
              </a:rPr>
              <a:t>fecha_inicio</a:t>
            </a:r>
            <a:r>
              <a:rPr lang="es-ES" sz="1500" dirty="0">
                <a:sym typeface="Wingdings" panose="05000000000000000000" pitchFamily="2" charset="2"/>
              </a:rPr>
              <a:t> (TIMESTAMP(0)), nivel, </a:t>
            </a:r>
            <a:r>
              <a:rPr lang="es-ES" sz="1500" dirty="0" err="1">
                <a:sym typeface="Wingdings" panose="05000000000000000000" pitchFamily="2" charset="2"/>
              </a:rPr>
              <a:t>max_jugadores</a:t>
            </a:r>
            <a:r>
              <a:rPr lang="es-ES" sz="1500" dirty="0">
                <a:sym typeface="Wingdings" panose="05000000000000000000" pitchFamily="2" charset="2"/>
              </a:rPr>
              <a:t>.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>
                <a:sym typeface="Wingdings" panose="05000000000000000000" pitchFamily="2" charset="2"/>
              </a:rPr>
              <a:t>Usuarios  </a:t>
            </a:r>
            <a:r>
              <a:rPr lang="es-ES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login</a:t>
            </a:r>
            <a:r>
              <a:rPr lang="es-ES" sz="1500" dirty="0">
                <a:sym typeface="Wingdings" panose="05000000000000000000" pitchFamily="2" charset="2"/>
              </a:rPr>
              <a:t>, </a:t>
            </a:r>
            <a:r>
              <a:rPr lang="es-ES" sz="1500" dirty="0" err="1">
                <a:sym typeface="Wingdings" panose="05000000000000000000" pitchFamily="2" charset="2"/>
              </a:rPr>
              <a:t>password</a:t>
            </a:r>
            <a:r>
              <a:rPr lang="es-ES" sz="1500" dirty="0">
                <a:sym typeface="Wingdings" panose="05000000000000000000" pitchFamily="2" charset="2"/>
              </a:rPr>
              <a:t>, nombre, apellidos, email, localidad, país, </a:t>
            </a:r>
            <a:r>
              <a:rPr lang="es-ES" sz="1500" dirty="0" err="1">
                <a:sym typeface="Wingdings" panose="05000000000000000000" pitchFamily="2" charset="2"/>
              </a:rPr>
              <a:t>fecha_nac</a:t>
            </a:r>
            <a:r>
              <a:rPr lang="es-ES" sz="1500" dirty="0">
                <a:sym typeface="Wingdings" panose="05000000000000000000" pitchFamily="2" charset="2"/>
              </a:rPr>
              <a:t>, sexo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>
                <a:sym typeface="Wingdings" panose="05000000000000000000" pitchFamily="2" charset="2"/>
              </a:rPr>
              <a:t>Unen  </a:t>
            </a:r>
            <a:r>
              <a:rPr lang="es-ES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código_partida</a:t>
            </a:r>
            <a:r>
              <a:rPr lang="es-ES" sz="1500" dirty="0">
                <a:sym typeface="Wingdings" panose="05000000000000000000" pitchFamily="2" charset="2"/>
              </a:rPr>
              <a:t>, </a:t>
            </a:r>
            <a:r>
              <a:rPr lang="es-ES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código_usuario</a:t>
            </a:r>
            <a:endParaRPr lang="es-ES" sz="1500" dirty="0">
              <a:solidFill>
                <a:srgbClr val="FF0000"/>
              </a:solidFill>
            </a:endParaRP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Empezaremos creando la </a:t>
            </a:r>
            <a:r>
              <a:rPr lang="es-ES" sz="1500" b="1" dirty="0"/>
              <a:t>clase Usuario</a:t>
            </a:r>
            <a:r>
              <a:rPr lang="es-ES" sz="1500" dirty="0"/>
              <a:t>, con los mismos atributos que la tabla Usuarios. La contraseña irá encriptada.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Luego crearemos la </a:t>
            </a:r>
            <a:r>
              <a:rPr lang="es-ES" sz="1500" b="1" dirty="0"/>
              <a:t>clase Partida</a:t>
            </a:r>
            <a:r>
              <a:rPr lang="es-ES" sz="1500" dirty="0"/>
              <a:t>, con los mismos atributos que la tabla Partidas, pero se le añadirá un </a:t>
            </a:r>
            <a:r>
              <a:rPr lang="es-ES" sz="1500" dirty="0" err="1"/>
              <a:t>HashSet</a:t>
            </a:r>
            <a:r>
              <a:rPr lang="es-ES" sz="1500" dirty="0"/>
              <a:t>&lt;Usuario&gt; con los jugadores de la partida.</a:t>
            </a:r>
          </a:p>
        </p:txBody>
      </p:sp>
    </p:spTree>
    <p:extLst>
      <p:ext uri="{BB962C8B-B14F-4D97-AF65-F5344CB8AC3E}">
        <p14:creationId xmlns:p14="http://schemas.microsoft.com/office/powerpoint/2010/main" val="21535077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Introducción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59532" y="915566"/>
            <a:ext cx="8424936" cy="391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Una </a:t>
            </a:r>
            <a:r>
              <a:rPr lang="es-ES" sz="1500" b="1" dirty="0"/>
              <a:t>base de datos relacional </a:t>
            </a:r>
            <a:r>
              <a:rPr lang="es-ES" sz="1500" dirty="0"/>
              <a:t>almacena datos en tablas de tal manera que esos datos puedan ser almacenados y recuperados de una forma eficiente. Las tablas se componen de una serie de objetos o filas, las cuales tienen los mismos elementos.</a:t>
            </a:r>
          </a:p>
          <a:p>
            <a:pPr marL="342900" indent="-342900" algn="just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Un </a:t>
            </a:r>
            <a:r>
              <a:rPr lang="es-ES" sz="1500" b="1" dirty="0"/>
              <a:t>SGBD</a:t>
            </a:r>
            <a:r>
              <a:rPr lang="es-ES" sz="1500" dirty="0"/>
              <a:t> (</a:t>
            </a:r>
            <a:r>
              <a:rPr lang="es-ES" sz="1500" i="1" dirty="0"/>
              <a:t>Sistema Gestor de Bases de Datos</a:t>
            </a:r>
            <a:r>
              <a:rPr lang="es-ES" sz="1500" dirty="0"/>
              <a:t>) o </a:t>
            </a:r>
            <a:r>
              <a:rPr lang="es-ES" sz="1500" b="1" dirty="0"/>
              <a:t>DBMS</a:t>
            </a:r>
            <a:r>
              <a:rPr lang="es-ES" sz="1500" dirty="0"/>
              <a:t> (</a:t>
            </a:r>
            <a:r>
              <a:rPr lang="es-ES" sz="1500" i="1" dirty="0" err="1"/>
              <a:t>DataBase</a:t>
            </a:r>
            <a:r>
              <a:rPr lang="es-ES" sz="1500" i="1" dirty="0"/>
              <a:t> Management </a:t>
            </a:r>
            <a:r>
              <a:rPr lang="es-ES" sz="1500" i="1" dirty="0" err="1"/>
              <a:t>System</a:t>
            </a:r>
            <a:r>
              <a:rPr lang="es-ES" sz="1500" dirty="0"/>
              <a:t>) es el responsable de manejar, almacenar y recuperar los datos de una base de datos. 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i="1" dirty="0"/>
              <a:t>Java</a:t>
            </a:r>
            <a:r>
              <a:rPr lang="es-ES" sz="1500" dirty="0"/>
              <a:t> tiene una API (</a:t>
            </a:r>
            <a:r>
              <a:rPr lang="es-ES" sz="1500" i="1" dirty="0" err="1"/>
              <a:t>Application</a:t>
            </a:r>
            <a:r>
              <a:rPr lang="es-ES" sz="1500" i="1" dirty="0"/>
              <a:t> </a:t>
            </a:r>
            <a:r>
              <a:rPr lang="es-ES" sz="1500" i="1" dirty="0" err="1"/>
              <a:t>Programming</a:t>
            </a:r>
            <a:r>
              <a:rPr lang="es-ES" sz="1500" i="1" dirty="0"/>
              <a:t> Interface</a:t>
            </a:r>
            <a:r>
              <a:rPr lang="es-ES" sz="1500" dirty="0"/>
              <a:t>) que permite interactuar con bases de datos, de tal manera que podemos:</a:t>
            </a:r>
          </a:p>
          <a:p>
            <a:pPr marL="800100" lvl="1" indent="-342900" algn="just">
              <a:lnSpc>
                <a:spcPct val="114000"/>
              </a:lnSpc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Conectarnos a una base de datos.</a:t>
            </a:r>
          </a:p>
          <a:p>
            <a:pPr marL="800100" lvl="1" indent="-342900" algn="just">
              <a:lnSpc>
                <a:spcPct val="114000"/>
              </a:lnSpc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Enviar consultas de selección y actualización de la base de datos.</a:t>
            </a:r>
          </a:p>
          <a:p>
            <a:pPr marL="800100" lvl="1" indent="-342900" algn="just">
              <a:lnSpc>
                <a:spcPct val="114000"/>
              </a:lnSpc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Recuperar datos de una consulta y manejarlos.</a:t>
            </a:r>
          </a:p>
          <a:p>
            <a:pPr marL="342900" indent="-342900" algn="just">
              <a:lnSpc>
                <a:spcPct val="114000"/>
              </a:lnSpc>
              <a:spcBef>
                <a:spcPts val="12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Esta API recibe el nombre de </a:t>
            </a:r>
            <a:r>
              <a:rPr lang="es-ES" sz="1500" b="1" i="1" dirty="0">
                <a:solidFill>
                  <a:srgbClr val="0000FF"/>
                </a:solidFill>
              </a:rPr>
              <a:t>JDBC</a:t>
            </a:r>
            <a:r>
              <a:rPr lang="es-E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8173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Caso práctico 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23528" y="1059582"/>
            <a:ext cx="8244916" cy="363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Lo siguientes es hacer las clases DAO para gestionar el acceso a BBDD: </a:t>
            </a:r>
            <a:r>
              <a:rPr lang="es-ES" sz="1500" dirty="0" err="1"/>
              <a:t>DAOUsuario</a:t>
            </a:r>
            <a:r>
              <a:rPr lang="es-ES" sz="1500" dirty="0"/>
              <a:t> y </a:t>
            </a:r>
            <a:r>
              <a:rPr lang="es-ES" sz="1500" dirty="0" err="1"/>
              <a:t>DAOPartida</a:t>
            </a:r>
            <a:r>
              <a:rPr lang="es-ES" sz="15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b="1" dirty="0" err="1"/>
              <a:t>DAOUsuario</a:t>
            </a:r>
            <a:r>
              <a:rPr lang="es-ES" sz="1500" dirty="0"/>
              <a:t> tendrá los siguientes métodos: 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 err="1"/>
              <a:t>findByLogin</a:t>
            </a:r>
            <a:r>
              <a:rPr lang="es-ES" sz="1500" dirty="0"/>
              <a:t>(String </a:t>
            </a:r>
            <a:r>
              <a:rPr lang="es-ES" sz="1500" dirty="0" err="1"/>
              <a:t>login</a:t>
            </a:r>
            <a:r>
              <a:rPr lang="es-ES" sz="1500" dirty="0"/>
              <a:t>),  </a:t>
            </a:r>
            <a:r>
              <a:rPr lang="es-ES" sz="1500" dirty="0" err="1"/>
              <a:t>List</a:t>
            </a:r>
            <a:r>
              <a:rPr lang="es-ES" sz="1500" dirty="0"/>
              <a:t>&lt;Usuario&gt; </a:t>
            </a:r>
            <a:r>
              <a:rPr lang="es-ES" sz="1500" dirty="0" err="1"/>
              <a:t>findAll</a:t>
            </a:r>
            <a:r>
              <a:rPr lang="es-ES" sz="1500" dirty="0"/>
              <a:t>(), </a:t>
            </a:r>
            <a:r>
              <a:rPr lang="es-ES" sz="1500" dirty="0" err="1"/>
              <a:t>insert</a:t>
            </a:r>
            <a:r>
              <a:rPr lang="es-ES" sz="1500" dirty="0"/>
              <a:t>(Usuario u), </a:t>
            </a:r>
            <a:r>
              <a:rPr lang="es-ES" sz="1500" dirty="0" err="1"/>
              <a:t>update</a:t>
            </a:r>
            <a:r>
              <a:rPr lang="es-ES" sz="1500" dirty="0"/>
              <a:t>(String </a:t>
            </a:r>
            <a:r>
              <a:rPr lang="es-ES" sz="1500" dirty="0" err="1"/>
              <a:t>login</a:t>
            </a:r>
            <a:r>
              <a:rPr lang="es-ES" sz="1500" dirty="0"/>
              <a:t>, Usuario u), </a:t>
            </a:r>
            <a:r>
              <a:rPr lang="es-ES" sz="1500" dirty="0" err="1"/>
              <a:t>delete</a:t>
            </a:r>
            <a:r>
              <a:rPr lang="es-ES" sz="1500" dirty="0"/>
              <a:t>(String </a:t>
            </a:r>
            <a:r>
              <a:rPr lang="es-ES" sz="1500" dirty="0" err="1"/>
              <a:t>login</a:t>
            </a:r>
            <a:r>
              <a:rPr lang="es-ES" sz="1500" dirty="0"/>
              <a:t>)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b="1" dirty="0" err="1"/>
              <a:t>DAOPartida</a:t>
            </a:r>
            <a:r>
              <a:rPr lang="es-ES" sz="1500" dirty="0"/>
              <a:t> tendrá los siguientes métodos: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 err="1"/>
              <a:t>findById</a:t>
            </a:r>
            <a:r>
              <a:rPr lang="es-ES" sz="1500" dirty="0"/>
              <a:t>(</a:t>
            </a:r>
            <a:r>
              <a:rPr lang="es-ES" sz="1500" dirty="0" err="1"/>
              <a:t>int</a:t>
            </a:r>
            <a:r>
              <a:rPr lang="es-ES" sz="1500" dirty="0"/>
              <a:t> id),  </a:t>
            </a:r>
            <a:r>
              <a:rPr lang="es-ES" sz="1500" dirty="0" err="1"/>
              <a:t>List</a:t>
            </a:r>
            <a:r>
              <a:rPr lang="es-ES" sz="1500" dirty="0"/>
              <a:t>&lt;Partida&gt; </a:t>
            </a:r>
            <a:r>
              <a:rPr lang="es-ES" sz="1500" dirty="0" err="1"/>
              <a:t>findAll</a:t>
            </a:r>
            <a:r>
              <a:rPr lang="es-ES" sz="1500" dirty="0"/>
              <a:t>(), </a:t>
            </a:r>
            <a:r>
              <a:rPr lang="es-ES" sz="1500" dirty="0" err="1"/>
              <a:t>insert</a:t>
            </a:r>
            <a:r>
              <a:rPr lang="es-ES" sz="1500" dirty="0"/>
              <a:t>(Partida p), </a:t>
            </a:r>
            <a:r>
              <a:rPr lang="es-ES" sz="1500" dirty="0" err="1"/>
              <a:t>update</a:t>
            </a:r>
            <a:r>
              <a:rPr lang="es-ES" sz="1500" dirty="0"/>
              <a:t>(</a:t>
            </a:r>
            <a:r>
              <a:rPr lang="es-ES" sz="1500" dirty="0" err="1"/>
              <a:t>int</a:t>
            </a:r>
            <a:r>
              <a:rPr lang="es-ES" sz="1500" dirty="0"/>
              <a:t> id, Partida p), </a:t>
            </a:r>
            <a:r>
              <a:rPr lang="es-ES" sz="1500" dirty="0" err="1"/>
              <a:t>delete</a:t>
            </a:r>
            <a:r>
              <a:rPr lang="es-ES" sz="1500" dirty="0"/>
              <a:t>(</a:t>
            </a:r>
            <a:r>
              <a:rPr lang="es-ES" sz="1500" dirty="0" err="1"/>
              <a:t>int</a:t>
            </a:r>
            <a:r>
              <a:rPr lang="es-ES" sz="1500" dirty="0"/>
              <a:t> id)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Métodos que usan la tabla pivote: </a:t>
            </a:r>
            <a:r>
              <a:rPr lang="es-ES" sz="1500" dirty="0" err="1"/>
              <a:t>inscribirUsuario</a:t>
            </a:r>
            <a:r>
              <a:rPr lang="es-ES" sz="1500" dirty="0"/>
              <a:t>(</a:t>
            </a:r>
            <a:r>
              <a:rPr lang="es-ES" sz="1500" dirty="0" err="1"/>
              <a:t>int</a:t>
            </a:r>
            <a:r>
              <a:rPr lang="es-ES" sz="1500" dirty="0"/>
              <a:t> </a:t>
            </a:r>
            <a:r>
              <a:rPr lang="es-ES" sz="1500" dirty="0" err="1"/>
              <a:t>idPartida</a:t>
            </a:r>
            <a:r>
              <a:rPr lang="es-ES" sz="1500" dirty="0"/>
              <a:t>, String </a:t>
            </a:r>
            <a:r>
              <a:rPr lang="es-ES" sz="1500" dirty="0" err="1"/>
              <a:t>login</a:t>
            </a:r>
            <a:r>
              <a:rPr lang="es-ES" sz="1500" dirty="0"/>
              <a:t>), </a:t>
            </a:r>
            <a:r>
              <a:rPr lang="es-ES" sz="1500" dirty="0" err="1"/>
              <a:t>desinscribirUsuario</a:t>
            </a:r>
            <a:r>
              <a:rPr lang="es-ES" sz="1500" dirty="0"/>
              <a:t>(</a:t>
            </a:r>
            <a:r>
              <a:rPr lang="es-ES" sz="1500" dirty="0" err="1"/>
              <a:t>int</a:t>
            </a:r>
            <a:r>
              <a:rPr lang="es-ES" sz="1500" dirty="0"/>
              <a:t> </a:t>
            </a:r>
            <a:r>
              <a:rPr lang="es-ES" sz="1500" dirty="0" err="1"/>
              <a:t>idPartida</a:t>
            </a:r>
            <a:r>
              <a:rPr lang="es-ES" sz="1500" dirty="0"/>
              <a:t>, String </a:t>
            </a:r>
            <a:r>
              <a:rPr lang="es-ES" sz="1500" dirty="0" err="1"/>
              <a:t>login</a:t>
            </a:r>
            <a:r>
              <a:rPr lang="es-ES" sz="1500" dirty="0"/>
              <a:t>), </a:t>
            </a:r>
            <a:r>
              <a:rPr lang="es-ES" sz="1500" dirty="0" err="1"/>
              <a:t>getJugadoresPartida</a:t>
            </a:r>
            <a:r>
              <a:rPr lang="es-ES" sz="1500" dirty="0"/>
              <a:t>(</a:t>
            </a:r>
            <a:r>
              <a:rPr lang="es-ES" sz="1500" dirty="0" err="1"/>
              <a:t>int</a:t>
            </a:r>
            <a:r>
              <a:rPr lang="es-ES" sz="1500" dirty="0"/>
              <a:t> </a:t>
            </a:r>
            <a:r>
              <a:rPr lang="es-ES" sz="1500" dirty="0" err="1"/>
              <a:t>idPartida</a:t>
            </a:r>
            <a:r>
              <a:rPr lang="es-ES" sz="1500" dirty="0"/>
              <a:t>).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4808932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Desfase objeto relacional 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29" y="1059582"/>
            <a:ext cx="4364461" cy="20162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892943"/>
            <a:ext cx="3715166" cy="2543847"/>
          </a:xfrm>
          <a:prstGeom prst="rect">
            <a:avLst/>
          </a:prstGeom>
        </p:spPr>
      </p:pic>
      <p:sp>
        <p:nvSpPr>
          <p:cNvPr id="7" name="5 CuadroTexto"/>
          <p:cNvSpPr txBox="1"/>
          <p:nvPr/>
        </p:nvSpPr>
        <p:spPr>
          <a:xfrm>
            <a:off x="179512" y="3723878"/>
            <a:ext cx="824491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Con las clases DAO hemos convertido los datos relacionales de la base de datos a objetos de nuestra aplicación. La idea sería tener una herramienta que haga esa conversión por nosotros </a:t>
            </a:r>
            <a:r>
              <a:rPr lang="es-ES" sz="1500" dirty="0">
                <a:sym typeface="Wingdings" panose="05000000000000000000" pitchFamily="2" charset="2"/>
              </a:rPr>
              <a:t> </a:t>
            </a:r>
            <a:r>
              <a:rPr lang="es-ES" sz="1500" b="1" dirty="0" err="1">
                <a:sym typeface="Wingdings" panose="05000000000000000000" pitchFamily="2" charset="2"/>
              </a:rPr>
              <a:t>Hibernate</a:t>
            </a:r>
            <a:r>
              <a:rPr lang="es-ES" sz="1500" dirty="0">
                <a:sym typeface="Wingdings" panose="05000000000000000000" pitchFamily="2" charset="2"/>
              </a:rPr>
              <a:t>.</a:t>
            </a: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7841634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Hibernate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5 CuadroTexto"/>
          <p:cNvSpPr txBox="1"/>
          <p:nvPr/>
        </p:nvSpPr>
        <p:spPr>
          <a:xfrm>
            <a:off x="179512" y="987574"/>
            <a:ext cx="8244916" cy="4376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 err="1"/>
              <a:t>Hibernate</a:t>
            </a:r>
            <a:r>
              <a:rPr lang="es-ES" sz="1500" dirty="0"/>
              <a:t> es un ORM para Java (JVM), que nos permite traducir los datos de la BBDD a objetos de nuestro modelo. Es una implementación del estándar JPA (Java </a:t>
            </a:r>
            <a:r>
              <a:rPr lang="es-ES" sz="1500" dirty="0" err="1"/>
              <a:t>Persistence</a:t>
            </a:r>
            <a:r>
              <a:rPr lang="es-ES" sz="1500" dirty="0"/>
              <a:t> API). Las funcionalidades de </a:t>
            </a:r>
            <a:r>
              <a:rPr lang="es-ES" sz="1500" dirty="0" err="1"/>
              <a:t>Hibernate</a:t>
            </a:r>
            <a:r>
              <a:rPr lang="es-ES" sz="1500" dirty="0"/>
              <a:t> van más allá de la especificación JPA. 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VENTAJAS: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b="1" dirty="0"/>
              <a:t>Productividad</a:t>
            </a:r>
            <a:r>
              <a:rPr lang="es-ES" sz="1500" dirty="0"/>
              <a:t>: nos permite centrarnos en el desarrollo de la lógica de negocio, ahorrándonos mucho código.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b="1" dirty="0"/>
              <a:t>Mantenibilidad</a:t>
            </a:r>
            <a:r>
              <a:rPr lang="es-ES" sz="1500" dirty="0"/>
              <a:t>: al tener que escribir menos líneas de código nos permite realizar refactorizaciones de forma más fácil.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b="1" dirty="0"/>
              <a:t>Rendimiento</a:t>
            </a:r>
            <a:r>
              <a:rPr lang="es-ES" sz="1500" dirty="0"/>
              <a:t>: aunque JDBC podría tener un mejor rendimiento, </a:t>
            </a:r>
            <a:r>
              <a:rPr lang="es-ES" sz="1500" dirty="0" err="1"/>
              <a:t>Hibernate</a:t>
            </a:r>
            <a:r>
              <a:rPr lang="es-ES" sz="1500" dirty="0"/>
              <a:t> nos optimizaciones como el almacenamiento caché (si hemos hecho una consulta hace poco, guardamos los resultados para no tener que ir otra vez a consultar a la BBDD).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b="1" dirty="0"/>
              <a:t>Independencia</a:t>
            </a:r>
            <a:r>
              <a:rPr lang="es-ES" sz="1500" dirty="0"/>
              <a:t>: nos permite aislarnos del Sistema Gestor de BBDD concreto que estemos utilizando.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4300534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Hibernate</a:t>
            </a:r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- componentes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5 CuadroTexto"/>
          <p:cNvSpPr txBox="1"/>
          <p:nvPr/>
        </p:nvSpPr>
        <p:spPr>
          <a:xfrm>
            <a:off x="179512" y="987574"/>
            <a:ext cx="8244916" cy="406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600" b="1" dirty="0" err="1"/>
              <a:t>Hibernate</a:t>
            </a:r>
            <a:r>
              <a:rPr lang="es-ES" sz="1600" b="1" dirty="0"/>
              <a:t> </a:t>
            </a:r>
            <a:r>
              <a:rPr lang="es-ES" sz="1600" b="1" dirty="0" err="1"/>
              <a:t>Entity</a:t>
            </a:r>
            <a:r>
              <a:rPr lang="es-ES" sz="1600" b="1" dirty="0"/>
              <a:t> Manager</a:t>
            </a:r>
            <a:r>
              <a:rPr lang="es-ES" sz="1600" dirty="0"/>
              <a:t>: conocido como JPA </a:t>
            </a:r>
            <a:r>
              <a:rPr lang="es-ES" sz="1600" dirty="0" err="1"/>
              <a:t>Provider</a:t>
            </a:r>
            <a:r>
              <a:rPr lang="es-ES" sz="1600" dirty="0"/>
              <a:t>, es el módulo que nos permite utilizar </a:t>
            </a:r>
            <a:r>
              <a:rPr lang="es-ES" sz="1600" dirty="0" err="1"/>
              <a:t>Hibernate</a:t>
            </a:r>
            <a:r>
              <a:rPr lang="es-ES" sz="1600" dirty="0"/>
              <a:t> como implementación del estándar JPA.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600" dirty="0" err="1"/>
              <a:t>Hibernate</a:t>
            </a:r>
            <a:r>
              <a:rPr lang="es-ES" sz="1600" dirty="0"/>
              <a:t> </a:t>
            </a:r>
            <a:r>
              <a:rPr lang="es-ES" sz="1600" dirty="0" err="1"/>
              <a:t>Validator</a:t>
            </a:r>
            <a:r>
              <a:rPr lang="es-ES" sz="1600" dirty="0"/>
              <a:t>: proporciona una validación declarativa para nuestras clases modelo.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600" dirty="0" err="1"/>
              <a:t>Hibernate</a:t>
            </a:r>
            <a:r>
              <a:rPr lang="es-ES" sz="1600" dirty="0"/>
              <a:t> </a:t>
            </a:r>
            <a:r>
              <a:rPr lang="es-ES" sz="1600" dirty="0" err="1"/>
              <a:t>Envers</a:t>
            </a:r>
            <a:r>
              <a:rPr lang="es-ES" sz="1600" dirty="0"/>
              <a:t>: nos permite auditar los cambios en nuestra persistencia, manteniendo múltiples versiones de los datos en nuestra base de datos SQL.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600" dirty="0" err="1"/>
              <a:t>Hibernate</a:t>
            </a:r>
            <a:r>
              <a:rPr lang="es-ES" sz="1600" dirty="0"/>
              <a:t> </a:t>
            </a:r>
            <a:r>
              <a:rPr lang="es-ES" sz="1600" dirty="0" err="1"/>
              <a:t>Search</a:t>
            </a:r>
            <a:r>
              <a:rPr lang="es-ES" sz="1600" dirty="0"/>
              <a:t>: podremos realizar búsquedas de texto completo a través de un índice mantenido dentro de una base de datos de Apache </a:t>
            </a:r>
            <a:r>
              <a:rPr lang="es-ES" sz="1600" dirty="0" err="1"/>
              <a:t>Lucene</a:t>
            </a:r>
            <a:r>
              <a:rPr lang="es-ES" sz="16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600" dirty="0" err="1"/>
              <a:t>Hibernate</a:t>
            </a:r>
            <a:r>
              <a:rPr lang="es-ES" sz="1600" dirty="0"/>
              <a:t> OGM: se trata del </a:t>
            </a:r>
            <a:r>
              <a:rPr lang="es-ES" sz="1600" dirty="0" err="1"/>
              <a:t>mapeador</a:t>
            </a:r>
            <a:r>
              <a:rPr lang="es-ES" sz="1600" dirty="0"/>
              <a:t> objeto-</a:t>
            </a:r>
            <a:r>
              <a:rPr lang="es-ES" sz="1600" dirty="0" err="1"/>
              <a:t>grid</a:t>
            </a:r>
            <a:r>
              <a:rPr lang="es-ES" sz="1600" dirty="0"/>
              <a:t>, y está orientado hacia bases de datos </a:t>
            </a:r>
            <a:r>
              <a:rPr lang="es-ES" sz="1600" dirty="0" err="1"/>
              <a:t>NoSQL</a:t>
            </a:r>
            <a:r>
              <a:rPr lang="es-ES" sz="16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31736121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Hibernate</a:t>
            </a:r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– comparativa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843558"/>
            <a:ext cx="642502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3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Hibernate</a:t>
            </a:r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– arquitectura típica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738660"/>
            <a:ext cx="5729246" cy="432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01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Creación del proyecto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987574"/>
            <a:ext cx="4680520" cy="431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600" b="1" dirty="0" err="1"/>
              <a:t>Hibernate</a:t>
            </a:r>
            <a:r>
              <a:rPr lang="es-ES" sz="1600" b="1" dirty="0"/>
              <a:t> </a:t>
            </a:r>
            <a:r>
              <a:rPr lang="es-ES" sz="1600" dirty="0"/>
              <a:t>se puede instalar de varias formas en Eclipse. 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 err="1"/>
              <a:t>Hibernate</a:t>
            </a:r>
            <a:r>
              <a:rPr lang="es-ES" sz="1500" dirty="0"/>
              <a:t> con JPA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 err="1"/>
              <a:t>Hibernate</a:t>
            </a:r>
            <a:r>
              <a:rPr lang="es-ES" sz="1500" dirty="0"/>
              <a:t> con Spring MVC (framework desarrollo web Java con el patrón MVC)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Vamos a realizarlo de la segunda manera con Spring. Podría hacerse a través de su propio IDE, llamado Spring </a:t>
            </a:r>
            <a:r>
              <a:rPr lang="es-ES" sz="1500" dirty="0" err="1"/>
              <a:t>Tool</a:t>
            </a:r>
            <a:r>
              <a:rPr lang="es-ES" sz="1500" dirty="0"/>
              <a:t> Suite 4. Pero para seguir con Eclipse vamos a integrar Spring con Eclipse. Para ello lo primero que debemos realizar es instalar </a:t>
            </a:r>
            <a:r>
              <a:rPr lang="es-ES" sz="1500" b="1" dirty="0"/>
              <a:t>Spring Tools 4 </a:t>
            </a:r>
            <a:r>
              <a:rPr lang="es-ES" sz="1500" dirty="0"/>
              <a:t>a través del </a:t>
            </a:r>
            <a:r>
              <a:rPr lang="es-ES" sz="1500" b="1" i="1" dirty="0"/>
              <a:t>Marketplace</a:t>
            </a:r>
            <a:r>
              <a:rPr lang="es-ES" sz="1500" dirty="0"/>
              <a:t> de Eclipse.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990556"/>
            <a:ext cx="3328800" cy="3989365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V="1">
            <a:off x="4932040" y="2859782"/>
            <a:ext cx="93610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7694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Creación del proyecto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987574"/>
            <a:ext cx="4680520" cy="6323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600" dirty="0"/>
              <a:t>Para crear nuestro primer proyecto pinchamos en </a:t>
            </a:r>
            <a:r>
              <a:rPr lang="es-ES" sz="1600" b="1" dirty="0"/>
              <a:t>New -&gt; Spring starter </a:t>
            </a:r>
            <a:r>
              <a:rPr lang="es-ES" sz="1600" b="1" dirty="0" err="1"/>
              <a:t>project</a:t>
            </a:r>
            <a:r>
              <a:rPr lang="es-ES" sz="1600" dirty="0"/>
              <a:t>. Le pondremos un nombre y nos aseguramos de tener marcado </a:t>
            </a:r>
            <a:r>
              <a:rPr lang="es-ES" sz="1600" dirty="0" err="1"/>
              <a:t>Maven</a:t>
            </a:r>
            <a:r>
              <a:rPr lang="es-ES" sz="1600" dirty="0"/>
              <a:t> como gestor de dependencias y Java como lenguaje.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600" dirty="0"/>
              <a:t>Rellenamos el resto de datos de un proyecto </a:t>
            </a:r>
            <a:r>
              <a:rPr lang="es-ES" sz="1600" dirty="0" err="1"/>
              <a:t>Maven</a:t>
            </a:r>
            <a:r>
              <a:rPr lang="es-ES" sz="1600" dirty="0"/>
              <a:t>: </a:t>
            </a:r>
            <a:r>
              <a:rPr lang="es-ES" sz="1600" dirty="0" err="1"/>
              <a:t>GroupId</a:t>
            </a:r>
            <a:r>
              <a:rPr lang="es-ES" sz="1600" dirty="0"/>
              <a:t>, </a:t>
            </a:r>
            <a:r>
              <a:rPr lang="es-ES" sz="1600" dirty="0" err="1"/>
              <a:t>Artifact</a:t>
            </a:r>
            <a:r>
              <a:rPr lang="es-ES" sz="16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600" dirty="0"/>
              <a:t>Incluimos los módulos de Spring  necesarios para nuestro proyecto: </a:t>
            </a:r>
            <a:r>
              <a:rPr lang="es-ES" sz="1600" b="1" dirty="0"/>
              <a:t>JPA</a:t>
            </a:r>
            <a:r>
              <a:rPr lang="es-ES" sz="1600" dirty="0"/>
              <a:t>, </a:t>
            </a:r>
            <a:r>
              <a:rPr lang="es-ES" sz="1600" b="1" dirty="0" err="1"/>
              <a:t>MySQL</a:t>
            </a:r>
            <a:r>
              <a:rPr lang="es-ES" sz="1600" dirty="0"/>
              <a:t>. Si vamos a realizar una aplicación web añadiríamos el módulo Web. Esto ya nos añadirá las dependencias en el pom.xml.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6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6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6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843558"/>
            <a:ext cx="399022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09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Creación del proyecto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Creación de una clase de configuración, con todo lo necesario para configurar el driver, la conexión a BBDD y la configuración de </a:t>
            </a:r>
            <a:r>
              <a:rPr lang="es-ES" sz="1400" dirty="0" err="1"/>
              <a:t>Hibernate</a:t>
            </a:r>
            <a:r>
              <a:rPr lang="es-ES" sz="14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No vamos a entrar mucho en materia, pongo </a:t>
            </a:r>
            <a:r>
              <a:rPr lang="es-ES" sz="1400" dirty="0">
                <a:hlinkClick r:id="rId3"/>
              </a:rPr>
              <a:t>enlace</a:t>
            </a:r>
            <a:r>
              <a:rPr lang="es-ES" sz="1400" dirty="0"/>
              <a:t> al código de la clase para que la creéis.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Es una clase anotada con @</a:t>
            </a:r>
            <a:r>
              <a:rPr lang="es-ES" sz="1400" dirty="0" err="1"/>
              <a:t>Configuration</a:t>
            </a:r>
            <a:r>
              <a:rPr lang="es-ES" sz="1400" dirty="0"/>
              <a:t> para indicarle a Spring que es una clase de configuración y que la cargue al principio.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Hay cuatro </a:t>
            </a:r>
            <a:r>
              <a:rPr lang="es-ES" sz="1400" dirty="0" err="1"/>
              <a:t>Beans</a:t>
            </a:r>
            <a:r>
              <a:rPr lang="es-ES" sz="1400" dirty="0"/>
              <a:t>, uno para la configuración de usuario y contraseña, otro para configurar el </a:t>
            </a:r>
            <a:r>
              <a:rPr lang="es-ES" sz="1400" dirty="0" err="1"/>
              <a:t>EntityManagerFactory</a:t>
            </a:r>
            <a:r>
              <a:rPr lang="es-ES" sz="1400" dirty="0"/>
              <a:t>, otro para el gestor de transacciones, y otro para las excepciones de las clases repositorio.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Revisar que ponéis los datos de configuración en vuestro fichero “application.properties”.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363838"/>
            <a:ext cx="4413682" cy="1704352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2469384">
            <a:off x="5887574" y="3416698"/>
            <a:ext cx="154142" cy="554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3467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Creación de entidades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4726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b="1" dirty="0"/>
              <a:t>Entidad</a:t>
            </a:r>
            <a:r>
              <a:rPr lang="es-ES" sz="1200" dirty="0"/>
              <a:t>: clase que mapea a una tabla. Cada objeto de esa entidad será una fila en la tabla correspondiente. Anotaremos la clase con la anotación </a:t>
            </a:r>
            <a:r>
              <a:rPr lang="es-ES" sz="1200" b="1" dirty="0"/>
              <a:t>@</a:t>
            </a:r>
            <a:r>
              <a:rPr lang="es-ES" sz="1200" b="1" dirty="0" err="1"/>
              <a:t>Entity</a:t>
            </a:r>
            <a:r>
              <a:rPr lang="es-ES" sz="1200" dirty="0"/>
              <a:t>. Si no queremos que utilice el nombre por defecto (plural de la clase) podemos usar la anotación @</a:t>
            </a:r>
            <a:r>
              <a:rPr lang="es-ES" sz="1200" dirty="0" err="1"/>
              <a:t>Table</a:t>
            </a:r>
            <a:r>
              <a:rPr lang="es-ES" sz="1200" dirty="0"/>
              <a:t>(</a:t>
            </a:r>
            <a:r>
              <a:rPr lang="es-ES" sz="1200" dirty="0" err="1"/>
              <a:t>name</a:t>
            </a:r>
            <a:r>
              <a:rPr lang="es-ES" sz="1200" dirty="0"/>
              <a:t>=“usuarios”).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Todas las entidades deben tener obligatoriamente un identificador como uno de sus atributos. Va a tener una asociación directa con la </a:t>
            </a:r>
            <a:r>
              <a:rPr lang="es-ES" sz="1200" dirty="0" err="1"/>
              <a:t>Primary</a:t>
            </a:r>
            <a:r>
              <a:rPr lang="es-ES" sz="1200" dirty="0"/>
              <a:t> Key de la tabla. Ese atributo de la clase lo anotaremos con </a:t>
            </a:r>
            <a:r>
              <a:rPr lang="es-ES" sz="1200" b="1" dirty="0"/>
              <a:t>@Id</a:t>
            </a:r>
            <a:r>
              <a:rPr lang="es-ES" sz="1200" dirty="0"/>
              <a:t>. El Id se puede autogenerar con la anotación @</a:t>
            </a:r>
            <a:r>
              <a:rPr lang="es-ES" sz="1200" dirty="0" err="1"/>
              <a:t>GeneratedValue</a:t>
            </a:r>
            <a:r>
              <a:rPr lang="es-ES" sz="12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Todos los demás atributos que sean columnas de la tabla se anotarán con </a:t>
            </a:r>
            <a:r>
              <a:rPr lang="es-ES" sz="1200" b="1" dirty="0"/>
              <a:t>@</a:t>
            </a:r>
            <a:r>
              <a:rPr lang="es-ES" sz="1200" b="1" dirty="0" err="1"/>
              <a:t>Column</a:t>
            </a:r>
            <a:r>
              <a:rPr lang="es-ES" sz="1200" dirty="0"/>
              <a:t>, incluso se le puede indicar el nombre en la tabla. Propiedades de esta anotación: </a:t>
            </a:r>
            <a:r>
              <a:rPr lang="es-ES" sz="1200" dirty="0" err="1"/>
              <a:t>name</a:t>
            </a:r>
            <a:r>
              <a:rPr lang="es-ES" sz="1200" dirty="0"/>
              <a:t>, </a:t>
            </a:r>
            <a:r>
              <a:rPr lang="es-ES" sz="1200" dirty="0" err="1"/>
              <a:t>nullable</a:t>
            </a:r>
            <a:r>
              <a:rPr lang="es-ES" sz="1200" dirty="0"/>
              <a:t>, insertable, </a:t>
            </a:r>
            <a:r>
              <a:rPr lang="es-ES" sz="1200" dirty="0" err="1"/>
              <a:t>updatable</a:t>
            </a:r>
            <a:r>
              <a:rPr lang="es-ES" sz="1200" dirty="0"/>
              <a:t>, </a:t>
            </a:r>
            <a:r>
              <a:rPr lang="es-ES" sz="1200" dirty="0" err="1"/>
              <a:t>length</a:t>
            </a:r>
            <a:r>
              <a:rPr lang="es-ES" sz="1200" dirty="0"/>
              <a:t>. Los tipos básicos de Java están mapeados a los tipos de columnas de SQL. Pero para los campos de tipo fecha usaremos la anotación @Temporal y entre paréntesis </a:t>
            </a:r>
            <a:r>
              <a:rPr lang="es-ES" sz="1200" dirty="0" err="1"/>
              <a:t>TemporalType.TIMESTAMP</a:t>
            </a:r>
            <a:r>
              <a:rPr lang="es-ES" sz="1200" dirty="0"/>
              <a:t>, </a:t>
            </a:r>
            <a:r>
              <a:rPr lang="es-ES" sz="1200" dirty="0" err="1"/>
              <a:t>TemporalType.DATE</a:t>
            </a:r>
            <a:r>
              <a:rPr lang="es-ES" sz="1200" dirty="0"/>
              <a:t>, </a:t>
            </a:r>
            <a:r>
              <a:rPr lang="es-ES" sz="1200" dirty="0" err="1"/>
              <a:t>TemporalType.TIME</a:t>
            </a:r>
            <a:r>
              <a:rPr lang="es-ES" sz="12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275606"/>
            <a:ext cx="372591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302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Introducción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59532" y="3939902"/>
            <a:ext cx="8424936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Lista de drivers disponibles para JDBC :  </a:t>
            </a:r>
            <a:r>
              <a:rPr lang="es-ES" sz="1500" dirty="0">
                <a:hlinkClick r:id="rId3"/>
              </a:rPr>
              <a:t>http://www.oracle.com/technetwork/java/index-136695.html</a:t>
            </a: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Driver para </a:t>
            </a:r>
            <a:r>
              <a:rPr lang="es-ES" sz="1500" dirty="0" err="1"/>
              <a:t>Mysql</a:t>
            </a:r>
            <a:r>
              <a:rPr lang="es-ES" sz="1500" dirty="0"/>
              <a:t> (</a:t>
            </a:r>
            <a:r>
              <a:rPr lang="es-ES" sz="1500" dirty="0" err="1"/>
              <a:t>Connector</a:t>
            </a:r>
            <a:r>
              <a:rPr lang="es-ES" sz="1500" dirty="0"/>
              <a:t>/J 8.0.32) :  </a:t>
            </a:r>
            <a:r>
              <a:rPr lang="es-ES" sz="1500" dirty="0">
                <a:hlinkClick r:id="rId4"/>
              </a:rPr>
              <a:t>https://dev.mysql.com/downloads/connector/j/</a:t>
            </a:r>
            <a:endParaRPr lang="es-ES" sz="15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72974F-2103-44C4-A403-8FD5EBBED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1347614"/>
            <a:ext cx="6997062" cy="2160225"/>
          </a:xfrm>
          <a:prstGeom prst="rect">
            <a:avLst/>
          </a:prstGeom>
        </p:spPr>
      </p:pic>
      <p:sp>
        <p:nvSpPr>
          <p:cNvPr id="7" name="5 CuadroTexto">
            <a:extLst>
              <a:ext uri="{FF2B5EF4-FFF2-40B4-BE49-F238E27FC236}">
                <a16:creationId xmlns:a16="http://schemas.microsoft.com/office/drawing/2014/main" id="{42CB0000-44F4-42F0-A41D-7B5B025D7B9A}"/>
              </a:ext>
            </a:extLst>
          </p:cNvPr>
          <p:cNvSpPr txBox="1"/>
          <p:nvPr/>
        </p:nvSpPr>
        <p:spPr>
          <a:xfrm>
            <a:off x="395536" y="904361"/>
            <a:ext cx="8424936" cy="34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Tipos de drivers JDBC:</a:t>
            </a:r>
          </a:p>
        </p:txBody>
      </p:sp>
    </p:spTree>
    <p:extLst>
      <p:ext uri="{BB962C8B-B14F-4D97-AF65-F5344CB8AC3E}">
        <p14:creationId xmlns:p14="http://schemas.microsoft.com/office/powerpoint/2010/main" val="36796818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Creación de entidades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356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Vamos a crear un par de entidades: </a:t>
            </a:r>
            <a:r>
              <a:rPr lang="es-ES" sz="1200" dirty="0" err="1"/>
              <a:t>User</a:t>
            </a:r>
            <a:r>
              <a:rPr lang="es-ES" sz="1200" dirty="0"/>
              <a:t> y </a:t>
            </a:r>
            <a:r>
              <a:rPr lang="es-ES" sz="1200" dirty="0" err="1"/>
              <a:t>Game</a:t>
            </a:r>
            <a:r>
              <a:rPr lang="es-ES" sz="1200" dirty="0"/>
              <a:t>. Irán en un </a:t>
            </a:r>
            <a:r>
              <a:rPr lang="es-ES" sz="1200" dirty="0" err="1"/>
              <a:t>subpaquete</a:t>
            </a:r>
            <a:r>
              <a:rPr lang="es-ES" sz="1200" dirty="0"/>
              <a:t> “modelos”.</a:t>
            </a:r>
            <a:endParaRPr lang="es-ES" sz="14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La entidad </a:t>
            </a:r>
            <a:r>
              <a:rPr lang="es-ES" sz="1200" b="1" dirty="0" err="1"/>
              <a:t>User</a:t>
            </a:r>
            <a:r>
              <a:rPr lang="es-ES" sz="1200" dirty="0"/>
              <a:t> tendrá como atributos: id (</a:t>
            </a:r>
            <a:r>
              <a:rPr lang="es-ES" sz="1200" dirty="0" err="1"/>
              <a:t>int</a:t>
            </a:r>
            <a:r>
              <a:rPr lang="es-ES" sz="1200" dirty="0"/>
              <a:t>) , </a:t>
            </a:r>
            <a:r>
              <a:rPr lang="es-ES" sz="1200" dirty="0" err="1"/>
              <a:t>userName</a:t>
            </a:r>
            <a:r>
              <a:rPr lang="es-ES" sz="1200" dirty="0"/>
              <a:t> (String), </a:t>
            </a:r>
            <a:r>
              <a:rPr lang="es-ES" sz="1200" dirty="0" err="1"/>
              <a:t>userString</a:t>
            </a:r>
            <a:r>
              <a:rPr lang="es-ES" sz="1200" dirty="0"/>
              <a:t>(String). 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Quedará de la siguiente forma: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Añadiremos </a:t>
            </a:r>
            <a:r>
              <a:rPr lang="es-ES" sz="1200" dirty="0" err="1"/>
              <a:t>getters</a:t>
            </a:r>
            <a:r>
              <a:rPr lang="es-ES" sz="1200" dirty="0"/>
              <a:t> y </a:t>
            </a:r>
            <a:r>
              <a:rPr lang="es-ES" sz="1200" dirty="0" err="1"/>
              <a:t>setters</a:t>
            </a:r>
            <a:r>
              <a:rPr lang="es-ES" sz="12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La entidad </a:t>
            </a:r>
            <a:r>
              <a:rPr lang="es-ES" sz="1200" b="1" dirty="0" err="1"/>
              <a:t>Game</a:t>
            </a:r>
            <a:r>
              <a:rPr lang="es-ES" sz="1200" dirty="0"/>
              <a:t> tendrá como atributos: id (</a:t>
            </a:r>
            <a:r>
              <a:rPr lang="es-ES" sz="1200" dirty="0" err="1"/>
              <a:t>int</a:t>
            </a:r>
            <a:r>
              <a:rPr lang="es-ES" sz="1200" dirty="0"/>
              <a:t>), </a:t>
            </a:r>
            <a:r>
              <a:rPr lang="es-ES" sz="1200" dirty="0" err="1"/>
              <a:t>gameName</a:t>
            </a:r>
            <a:r>
              <a:rPr lang="es-ES" sz="1200" dirty="0"/>
              <a:t> (String), </a:t>
            </a:r>
            <a:r>
              <a:rPr lang="es-ES" sz="1200" dirty="0" err="1"/>
              <a:t>gamePlatform</a:t>
            </a:r>
            <a:r>
              <a:rPr lang="es-ES" sz="1200" dirty="0"/>
              <a:t> (String), </a:t>
            </a:r>
            <a:r>
              <a:rPr lang="es-ES" sz="1200" dirty="0" err="1"/>
              <a:t>price</a:t>
            </a:r>
            <a:r>
              <a:rPr lang="es-ES" sz="1200" dirty="0"/>
              <a:t> (Double)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Quedará de la siguiente forma: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Añadiremos </a:t>
            </a:r>
            <a:r>
              <a:rPr lang="es-ES" sz="1200" dirty="0" err="1"/>
              <a:t>getters</a:t>
            </a:r>
            <a:r>
              <a:rPr lang="es-ES" sz="1200" dirty="0"/>
              <a:t> y </a:t>
            </a:r>
            <a:r>
              <a:rPr lang="es-ES" sz="1200" dirty="0" err="1"/>
              <a:t>setters</a:t>
            </a:r>
            <a:r>
              <a:rPr lang="es-ES" sz="12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1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491630"/>
            <a:ext cx="2016224" cy="12331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3291830"/>
            <a:ext cx="2194720" cy="166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230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Creación de repositorios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0"/>
            <a:ext cx="3600400" cy="4224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100" dirty="0"/>
              <a:t>Los repositorios son como las clases DAO, tienen todos los métodos para insertar, eliminar, consultar, etc. Actualmente tenemos un interfaz </a:t>
            </a:r>
            <a:r>
              <a:rPr lang="es-ES" sz="1100" b="1" dirty="0" err="1"/>
              <a:t>JpaRepository</a:t>
            </a:r>
            <a:r>
              <a:rPr lang="es-ES" sz="1100" b="1" dirty="0"/>
              <a:t> </a:t>
            </a:r>
            <a:r>
              <a:rPr lang="es-ES" sz="1100" dirty="0"/>
              <a:t>que ya nos implementa varios métodos: </a:t>
            </a:r>
            <a:r>
              <a:rPr lang="es-ES" sz="1100" dirty="0" err="1"/>
              <a:t>findOne</a:t>
            </a:r>
            <a:r>
              <a:rPr lang="es-ES" sz="1100" dirty="0"/>
              <a:t>, </a:t>
            </a:r>
            <a:r>
              <a:rPr lang="es-ES" sz="1100" dirty="0" err="1"/>
              <a:t>findAll</a:t>
            </a:r>
            <a:r>
              <a:rPr lang="es-ES" sz="1100" dirty="0"/>
              <a:t>, </a:t>
            </a:r>
            <a:r>
              <a:rPr lang="es-ES" sz="1100" dirty="0" err="1"/>
              <a:t>deleteAll</a:t>
            </a:r>
            <a:r>
              <a:rPr lang="es-ES" sz="1100" dirty="0"/>
              <a:t>, </a:t>
            </a:r>
            <a:r>
              <a:rPr lang="es-ES" sz="1100" dirty="0" err="1"/>
              <a:t>deleteById</a:t>
            </a:r>
            <a:r>
              <a:rPr lang="es-ES" sz="1100" dirty="0"/>
              <a:t>, </a:t>
            </a:r>
            <a:r>
              <a:rPr lang="es-ES" sz="1100" dirty="0" err="1"/>
              <a:t>save</a:t>
            </a:r>
            <a:r>
              <a:rPr lang="es-ES" sz="1100" dirty="0"/>
              <a:t>, </a:t>
            </a:r>
            <a:r>
              <a:rPr lang="es-ES" sz="1100" dirty="0" err="1"/>
              <a:t>saveAll</a:t>
            </a:r>
            <a:r>
              <a:rPr lang="es-ES" sz="1100" dirty="0"/>
              <a:t>. Nuestro interfaz deberá ir anotado con @</a:t>
            </a:r>
            <a:r>
              <a:rPr lang="es-ES" sz="1100" b="1" dirty="0" err="1"/>
              <a:t>Repository</a:t>
            </a:r>
            <a:r>
              <a:rPr lang="es-ES" sz="11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100" dirty="0"/>
              <a:t>En ese interfaz que nos creamos podemos añadir métodos (no hace falta el código) para hacer consultas, pero tenemos que seguir una sintaxis especial, </a:t>
            </a:r>
            <a:r>
              <a:rPr lang="es-ES" sz="1100" b="1" dirty="0"/>
              <a:t>consultas derivadas </a:t>
            </a:r>
            <a:r>
              <a:rPr lang="es-ES" sz="1100" dirty="0"/>
              <a:t>(</a:t>
            </a:r>
            <a:r>
              <a:rPr lang="es-ES" sz="1100" dirty="0" err="1"/>
              <a:t>derived</a:t>
            </a:r>
            <a:r>
              <a:rPr lang="es-ES" sz="1100" dirty="0"/>
              <a:t> </a:t>
            </a:r>
            <a:r>
              <a:rPr lang="es-ES" sz="1100" dirty="0" err="1"/>
              <a:t>queries</a:t>
            </a:r>
            <a:r>
              <a:rPr lang="es-ES" sz="1100" dirty="0"/>
              <a:t>).</a:t>
            </a:r>
          </a:p>
          <a:p>
            <a:pPr marL="3429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Algunas palabras clave admitidas son:  </a:t>
            </a:r>
            <a:r>
              <a:rPr lang="es-ES" sz="1050" i="1" dirty="0"/>
              <a:t>Equals, </a:t>
            </a:r>
            <a:r>
              <a:rPr lang="es-ES" sz="1050" i="1" dirty="0" err="1"/>
              <a:t>After</a:t>
            </a:r>
            <a:r>
              <a:rPr lang="es-ES" sz="1050" i="1" dirty="0"/>
              <a:t>\</a:t>
            </a:r>
            <a:r>
              <a:rPr lang="es-ES" sz="1050" i="1" dirty="0" err="1"/>
              <a:t>IsAfter,Before</a:t>
            </a:r>
            <a:r>
              <a:rPr lang="es-ES" sz="1050" i="1" dirty="0"/>
              <a:t>\</a:t>
            </a:r>
            <a:r>
              <a:rPr lang="es-ES" sz="1050" i="1" dirty="0" err="1"/>
              <a:t>IsBefore</a:t>
            </a:r>
            <a:r>
              <a:rPr lang="es-ES" sz="1050" i="1" dirty="0"/>
              <a:t>, </a:t>
            </a:r>
            <a:r>
              <a:rPr lang="es-ES" sz="1050" i="1" dirty="0" err="1"/>
              <a:t>Between</a:t>
            </a:r>
            <a:r>
              <a:rPr lang="es-ES" sz="1050" i="1" dirty="0"/>
              <a:t>\</a:t>
            </a:r>
            <a:r>
              <a:rPr lang="es-ES" sz="1050" i="1" dirty="0" err="1"/>
              <a:t>IsBetween</a:t>
            </a:r>
            <a:r>
              <a:rPr lang="es-ES" sz="1050" i="1" dirty="0"/>
              <a:t>, </a:t>
            </a:r>
            <a:r>
              <a:rPr lang="es-ES" sz="1050" i="1" dirty="0" err="1"/>
              <a:t>LessThan</a:t>
            </a:r>
            <a:r>
              <a:rPr lang="es-ES" sz="1050" i="1" dirty="0"/>
              <a:t>, </a:t>
            </a:r>
            <a:r>
              <a:rPr lang="es-ES" sz="1050" i="1" dirty="0" err="1"/>
              <a:t>IsLessThan</a:t>
            </a:r>
            <a:r>
              <a:rPr lang="es-ES" sz="1050" i="1" dirty="0"/>
              <a:t>, </a:t>
            </a:r>
            <a:r>
              <a:rPr lang="es-ES" sz="1050" i="1" dirty="0" err="1"/>
              <a:t>LessThanEqual</a:t>
            </a:r>
            <a:r>
              <a:rPr lang="es-ES" sz="1050" i="1" dirty="0"/>
              <a:t>, </a:t>
            </a:r>
            <a:r>
              <a:rPr lang="es-ES" sz="1050" i="1" dirty="0" err="1"/>
              <a:t>IsLessThanEqual</a:t>
            </a:r>
            <a:r>
              <a:rPr lang="es-ES" sz="1050" i="1" dirty="0"/>
              <a:t>, </a:t>
            </a:r>
            <a:r>
              <a:rPr lang="es-ES" sz="1050" i="1" dirty="0" err="1"/>
              <a:t>GreaterThan</a:t>
            </a:r>
            <a:r>
              <a:rPr lang="es-ES" sz="1050" i="1" dirty="0"/>
              <a:t>, </a:t>
            </a:r>
            <a:r>
              <a:rPr lang="es-ES" sz="1050" i="1" dirty="0" err="1"/>
              <a:t>isGreaterThan</a:t>
            </a:r>
            <a:r>
              <a:rPr lang="es-ES" sz="1050" i="1" dirty="0"/>
              <a:t>, </a:t>
            </a:r>
            <a:r>
              <a:rPr lang="es-ES" sz="1050" i="1" dirty="0" err="1"/>
              <a:t>GreaterThanEqual</a:t>
            </a:r>
            <a:r>
              <a:rPr lang="es-ES" sz="1050" i="1" dirty="0"/>
              <a:t>, </a:t>
            </a:r>
            <a:r>
              <a:rPr lang="es-ES" sz="1050" i="1" dirty="0" err="1"/>
              <a:t>isGreaterThanequal</a:t>
            </a:r>
            <a:r>
              <a:rPr lang="es-ES" sz="1050" i="1" dirty="0"/>
              <a:t>, </a:t>
            </a:r>
            <a:r>
              <a:rPr lang="es-ES" sz="1050" i="1" dirty="0" err="1"/>
              <a:t>Null</a:t>
            </a:r>
            <a:r>
              <a:rPr lang="es-ES" sz="1050" i="1" dirty="0"/>
              <a:t>, </a:t>
            </a:r>
            <a:r>
              <a:rPr lang="es-ES" sz="1050" i="1" dirty="0" err="1"/>
              <a:t>IsNull</a:t>
            </a:r>
            <a:r>
              <a:rPr lang="es-ES" sz="1050" i="1" dirty="0"/>
              <a:t>, </a:t>
            </a:r>
            <a:r>
              <a:rPr lang="es-ES" sz="1050" i="1" dirty="0" err="1"/>
              <a:t>Like</a:t>
            </a:r>
            <a:r>
              <a:rPr lang="es-ES" sz="1050" i="1" dirty="0"/>
              <a:t>, </a:t>
            </a:r>
            <a:r>
              <a:rPr lang="es-ES" sz="1050" i="1" dirty="0" err="1"/>
              <a:t>IsLike</a:t>
            </a:r>
            <a:r>
              <a:rPr lang="es-ES" sz="1050" i="1" dirty="0"/>
              <a:t>, </a:t>
            </a:r>
            <a:r>
              <a:rPr lang="es-ES" sz="1050" i="1" dirty="0" err="1"/>
              <a:t>Containing</a:t>
            </a:r>
            <a:r>
              <a:rPr lang="es-ES" sz="1050" i="1" dirty="0"/>
              <a:t>, </a:t>
            </a:r>
            <a:r>
              <a:rPr lang="es-ES" sz="1050" i="1" dirty="0" err="1"/>
              <a:t>IsContaining,Contains</a:t>
            </a:r>
            <a:r>
              <a:rPr lang="es-ES" sz="1050" i="1" dirty="0"/>
              <a:t>, </a:t>
            </a:r>
            <a:r>
              <a:rPr lang="es-ES" sz="1050" i="1" dirty="0" err="1"/>
              <a:t>StartingWith</a:t>
            </a:r>
            <a:r>
              <a:rPr lang="es-ES" sz="1050" i="1" dirty="0"/>
              <a:t>, </a:t>
            </a:r>
            <a:r>
              <a:rPr lang="es-ES" sz="1050" i="1" dirty="0" err="1"/>
              <a:t>StartsWith</a:t>
            </a:r>
            <a:r>
              <a:rPr lang="es-ES" sz="1050" i="1" dirty="0"/>
              <a:t>, </a:t>
            </a:r>
            <a:r>
              <a:rPr lang="es-ES" sz="1050" i="1" dirty="0" err="1"/>
              <a:t>IsStartingWith</a:t>
            </a:r>
            <a:r>
              <a:rPr lang="es-ES" sz="1050" i="1" dirty="0"/>
              <a:t>, </a:t>
            </a:r>
            <a:r>
              <a:rPr lang="es-ES" sz="1050" i="1" dirty="0" err="1"/>
              <a:t>EndingWith</a:t>
            </a:r>
            <a:r>
              <a:rPr lang="es-ES" sz="1050" i="1" dirty="0"/>
              <a:t>, </a:t>
            </a:r>
            <a:r>
              <a:rPr lang="es-ES" sz="1050" i="1" dirty="0" err="1"/>
              <a:t>IsEndingWith</a:t>
            </a:r>
            <a:r>
              <a:rPr lang="es-ES" sz="1050" i="1" dirty="0"/>
              <a:t>, </a:t>
            </a:r>
            <a:r>
              <a:rPr lang="es-ES" sz="1050" i="1" dirty="0" err="1"/>
              <a:t>EndsWith</a:t>
            </a:r>
            <a:r>
              <a:rPr lang="es-ES" sz="1050" i="1" dirty="0"/>
              <a:t>, In, </a:t>
            </a:r>
            <a:r>
              <a:rPr lang="es-ES" sz="1050" i="1" dirty="0" err="1"/>
              <a:t>IsIn</a:t>
            </a:r>
            <a:r>
              <a:rPr lang="es-ES" sz="1050" i="1" dirty="0"/>
              <a:t>, </a:t>
            </a:r>
            <a:r>
              <a:rPr lang="es-ES" sz="1050" i="1" dirty="0" err="1"/>
              <a:t>True,False,IsTrue,IsFalse</a:t>
            </a:r>
            <a:r>
              <a:rPr lang="es-ES" sz="1050" i="1" dirty="0"/>
              <a:t>	, </a:t>
            </a:r>
            <a:r>
              <a:rPr lang="es-ES" sz="1050" i="1" dirty="0" err="1"/>
              <a:t>IgnoreCase</a:t>
            </a:r>
            <a:r>
              <a:rPr lang="es-ES" sz="1050" i="1" dirty="0"/>
              <a:t>, </a:t>
            </a:r>
            <a:r>
              <a:rPr lang="es-ES" sz="1050" i="1" dirty="0" err="1"/>
              <a:t>IgnoringCaseEmpty</a:t>
            </a:r>
            <a:r>
              <a:rPr lang="es-ES" sz="1050" i="1" dirty="0"/>
              <a:t>, </a:t>
            </a:r>
            <a:r>
              <a:rPr lang="es-ES" sz="1050" i="1" dirty="0" err="1"/>
              <a:t>IsEmpty</a:t>
            </a:r>
            <a:r>
              <a:rPr lang="es-ES" sz="1050" i="1" dirty="0"/>
              <a:t>, </a:t>
            </a:r>
            <a:r>
              <a:rPr lang="es-ES" sz="1050" i="1" dirty="0" err="1"/>
              <a:t>Not</a:t>
            </a:r>
            <a:r>
              <a:rPr lang="es-ES" sz="1050" i="1" dirty="0"/>
              <a:t>, </a:t>
            </a:r>
            <a:r>
              <a:rPr lang="es-ES" sz="1050" i="1" dirty="0" err="1"/>
              <a:t>IsNot</a:t>
            </a:r>
            <a:r>
              <a:rPr lang="es-ES" sz="1050" i="1" dirty="0"/>
              <a:t>, And, </a:t>
            </a:r>
            <a:r>
              <a:rPr lang="es-ES" sz="1050" i="1" dirty="0" err="1"/>
              <a:t>Or</a:t>
            </a:r>
            <a:r>
              <a:rPr lang="es-ES" sz="1200" dirty="0"/>
              <a:t>	</a:t>
            </a:r>
            <a:endParaRPr lang="es-ES" sz="11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571750"/>
            <a:ext cx="5364088" cy="2473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735545"/>
            <a:ext cx="4606931" cy="16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794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Creación de repositorios –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derived</a:t>
            </a:r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queries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https://websparrow.org/wp-content/uploads/2020/03/spring-data-jpa-derived-query-methods-example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0" y="915566"/>
            <a:ext cx="650550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277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Creación de repositorios –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derived</a:t>
            </a:r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queries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50" name="Picture 2" descr="https://websparrow.org/wp-content/uploads/2020/03/spring-data-jpa-derived-query-methods-exampl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15566"/>
            <a:ext cx="5760640" cy="420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306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Creación de repositorios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8602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Vamos a crear nuestros dos repositorios, </a:t>
            </a:r>
            <a:r>
              <a:rPr lang="es-ES" sz="1200" dirty="0" err="1"/>
              <a:t>UserRepository</a:t>
            </a:r>
            <a:r>
              <a:rPr lang="es-ES" sz="1200" dirty="0"/>
              <a:t> y </a:t>
            </a:r>
            <a:r>
              <a:rPr lang="es-ES" sz="1200" dirty="0" err="1"/>
              <a:t>GameRepository</a:t>
            </a:r>
            <a:r>
              <a:rPr lang="es-ES" sz="1200" dirty="0"/>
              <a:t>. Para ello primero creamos un paquete nuevo “repositorios” y dentro dos interfaces nuevas con la anotación @Repository y que extiendan </a:t>
            </a:r>
            <a:r>
              <a:rPr lang="es-ES" sz="1200" dirty="0" err="1"/>
              <a:t>JpaRepository</a:t>
            </a:r>
            <a:r>
              <a:rPr lang="es-ES" sz="1200" dirty="0"/>
              <a:t>. Aquí pongo el código.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1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91630"/>
            <a:ext cx="5346975" cy="16828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softEdge rad="127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15" y="3363838"/>
            <a:ext cx="5336312" cy="172093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960844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Asociaciones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3200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Podemos tener varios tipos de asociaciones entre entidades que se transformarán en relaciones entre las tablas.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b="1" dirty="0"/>
              <a:t>Muchos a uno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b="1" dirty="0"/>
              <a:t>Uno a muchos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b="1" dirty="0"/>
              <a:t>Uno a muchos bidireccional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1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480" y="1126475"/>
            <a:ext cx="2838439" cy="1656184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softEdge rad="127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13" y="1555901"/>
            <a:ext cx="3730175" cy="20128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softEdge rad="12700"/>
          </a:effectLst>
        </p:spPr>
      </p:pic>
      <p:sp>
        <p:nvSpPr>
          <p:cNvPr id="9" name="Flecha derecha 8"/>
          <p:cNvSpPr/>
          <p:nvPr/>
        </p:nvSpPr>
        <p:spPr>
          <a:xfrm>
            <a:off x="1691680" y="3003798"/>
            <a:ext cx="3240360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 derecha 9"/>
          <p:cNvSpPr/>
          <p:nvPr/>
        </p:nvSpPr>
        <p:spPr>
          <a:xfrm>
            <a:off x="1547664" y="1851670"/>
            <a:ext cx="576064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/>
          <p:cNvCxnSpPr/>
          <p:nvPr/>
        </p:nvCxnSpPr>
        <p:spPr>
          <a:xfrm>
            <a:off x="6156176" y="2931790"/>
            <a:ext cx="21602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618032"/>
            <a:ext cx="4104456" cy="1497735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softEdge rad="1270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3693136"/>
            <a:ext cx="3282242" cy="1409726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583204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Asociaciones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2836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b="1" dirty="0"/>
              <a:t>Uno a uno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1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419622"/>
            <a:ext cx="6753721" cy="337211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7308646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Asociaciones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1378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b="1" dirty="0"/>
              <a:t>Muchos a muchos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1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9582"/>
            <a:ext cx="2664296" cy="143462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131590"/>
            <a:ext cx="5752001" cy="14828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7" y="2950690"/>
            <a:ext cx="4821627" cy="19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16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8" y="2000285"/>
            <a:ext cx="2829346" cy="3079535"/>
          </a:xfrm>
          <a:prstGeom prst="rect">
            <a:avLst/>
          </a:prstGeom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Asociaciones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4752528" cy="122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b="1" dirty="0"/>
              <a:t>Muchos a muchos bidireccional sin datos en la tabla intermedia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100" dirty="0"/>
              <a:t>A la hora de hacer una relación muchos a muchos como la anterior, también se le puede indicar </a:t>
            </a:r>
            <a:r>
              <a:rPr lang="es-ES" sz="1100" b="1" dirty="0"/>
              <a:t>cómo queremos que sea la tabla intermedia </a:t>
            </a:r>
            <a:r>
              <a:rPr lang="es-ES" sz="1100" dirty="0"/>
              <a:t>que nos tiene que generar, sin dejar a </a:t>
            </a:r>
            <a:r>
              <a:rPr lang="es-ES" sz="1100" dirty="0" err="1"/>
              <a:t>Hibernate</a:t>
            </a:r>
            <a:r>
              <a:rPr lang="es-ES" sz="1100" dirty="0"/>
              <a:t> que lo decida. Usaremos la anotación </a:t>
            </a:r>
            <a:r>
              <a:rPr lang="es-ES" sz="1100" b="1" dirty="0"/>
              <a:t>@</a:t>
            </a:r>
            <a:r>
              <a:rPr lang="es-ES" sz="1100" b="1" dirty="0" err="1"/>
              <a:t>JoinColumn</a:t>
            </a:r>
            <a:endParaRPr lang="es-ES" sz="11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68" y="813008"/>
            <a:ext cx="3888432" cy="112150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824298" y="4587974"/>
            <a:ext cx="288360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083983"/>
            <a:ext cx="2880320" cy="28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619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Asociaciones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247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b="1" dirty="0"/>
              <a:t>Muchos a muchos bidireccional con datos en la tabla intermedia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200" dirty="0"/>
              <a:t>Hay que crear una nueva entidad que tendrá el nombre de la asociación.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200" dirty="0"/>
              <a:t>Cada una de las entidades base se relaciona con la nueva entidad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1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771551"/>
            <a:ext cx="1996762" cy="13681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1" y="2787774"/>
            <a:ext cx="5623313" cy="22322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1882038"/>
            <a:ext cx="4876572" cy="2345896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1259632" y="4731990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4572000" y="3903898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1565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59532" y="915565"/>
            <a:ext cx="3053662" cy="2708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La API </a:t>
            </a:r>
            <a:r>
              <a:rPr lang="es-ES" sz="1500" b="1" i="1" dirty="0">
                <a:solidFill>
                  <a:srgbClr val="0000FF"/>
                </a:solidFill>
              </a:rPr>
              <a:t>JDBC</a:t>
            </a:r>
            <a:r>
              <a:rPr lang="es-ES" sz="1500" dirty="0">
                <a:solidFill>
                  <a:srgbClr val="0000FF"/>
                </a:solidFill>
              </a:rPr>
              <a:t> </a:t>
            </a:r>
            <a:r>
              <a:rPr lang="es-ES" sz="1500" dirty="0"/>
              <a:t>(</a:t>
            </a:r>
            <a:r>
              <a:rPr lang="es-ES" sz="1500" i="1" dirty="0"/>
              <a:t>Java Data Base </a:t>
            </a:r>
            <a:r>
              <a:rPr lang="es-ES" sz="1500" i="1" dirty="0" err="1"/>
              <a:t>Connectivity</a:t>
            </a:r>
            <a:r>
              <a:rPr lang="es-ES" sz="1500" dirty="0"/>
              <a:t>) consiste en un conjunto de interfaces y clases escritas en Java. Con estas interfaces y clases estándar, los programadores pueden escribir aplicaciones que conecten con bases de datos, envíen consultas escritas en SQL y procesen los resultados.</a:t>
            </a:r>
          </a:p>
        </p:txBody>
      </p:sp>
      <p:grpSp>
        <p:nvGrpSpPr>
          <p:cNvPr id="8" name="Agrupar 34">
            <a:extLst>
              <a:ext uri="{FF2B5EF4-FFF2-40B4-BE49-F238E27FC236}">
                <a16:creationId xmlns:a16="http://schemas.microsoft.com/office/drawing/2014/main" id="{AE7865A2-3493-426E-8106-D89EA20B7C36}"/>
              </a:ext>
            </a:extLst>
          </p:cNvPr>
          <p:cNvGrpSpPr/>
          <p:nvPr/>
        </p:nvGrpSpPr>
        <p:grpSpPr>
          <a:xfrm>
            <a:off x="2934800" y="895895"/>
            <a:ext cx="5155009" cy="4124127"/>
            <a:chOff x="-968376" y="429502"/>
            <a:chExt cx="9035638" cy="6050351"/>
          </a:xfrm>
        </p:grpSpPr>
        <p:sp>
          <p:nvSpPr>
            <p:cNvPr id="9" name="Rectángulo redondeado 4">
              <a:extLst>
                <a:ext uri="{FF2B5EF4-FFF2-40B4-BE49-F238E27FC236}">
                  <a16:creationId xmlns:a16="http://schemas.microsoft.com/office/drawing/2014/main" id="{6682B48B-69AE-405F-914C-C1468E59E915}"/>
                </a:ext>
              </a:extLst>
            </p:cNvPr>
            <p:cNvSpPr/>
            <p:nvPr/>
          </p:nvSpPr>
          <p:spPr>
            <a:xfrm>
              <a:off x="3230724" y="429502"/>
              <a:ext cx="2876029" cy="10457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Aplicación Java</a:t>
              </a:r>
            </a:p>
          </p:txBody>
        </p:sp>
        <p:sp>
          <p:nvSpPr>
            <p:cNvPr id="10" name="Rectángulo redondeado 5">
              <a:extLst>
                <a:ext uri="{FF2B5EF4-FFF2-40B4-BE49-F238E27FC236}">
                  <a16:creationId xmlns:a16="http://schemas.microsoft.com/office/drawing/2014/main" id="{9E960E7B-EED9-4A3C-97F9-1ECAABE0CDD4}"/>
                </a:ext>
              </a:extLst>
            </p:cNvPr>
            <p:cNvSpPr/>
            <p:nvPr/>
          </p:nvSpPr>
          <p:spPr>
            <a:xfrm>
              <a:off x="1270215" y="2505315"/>
              <a:ext cx="6797047" cy="10457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JDBC</a:t>
              </a:r>
            </a:p>
          </p:txBody>
        </p: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7A592D7E-C838-48CF-8A15-88A8446513F7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4668739" y="1475242"/>
              <a:ext cx="0" cy="1030073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BD608FE-FCCE-451B-84B4-EFB85E951A4E}"/>
                </a:ext>
              </a:extLst>
            </p:cNvPr>
            <p:cNvSpPr txBox="1"/>
            <p:nvPr/>
          </p:nvSpPr>
          <p:spPr>
            <a:xfrm>
              <a:off x="4882870" y="1774023"/>
              <a:ext cx="24456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>
                  <a:solidFill>
                    <a:srgbClr val="FF0000"/>
                  </a:solidFill>
                </a:rPr>
                <a:t>JDBC API (Aplicación)</a:t>
              </a:r>
            </a:p>
          </p:txBody>
        </p:sp>
        <p:sp>
          <p:nvSpPr>
            <p:cNvPr id="13" name="Rectángulo redondeado 9">
              <a:extLst>
                <a:ext uri="{FF2B5EF4-FFF2-40B4-BE49-F238E27FC236}">
                  <a16:creationId xmlns:a16="http://schemas.microsoft.com/office/drawing/2014/main" id="{048D693D-1019-426C-BA12-C8CC84723B80}"/>
                </a:ext>
              </a:extLst>
            </p:cNvPr>
            <p:cNvSpPr/>
            <p:nvPr/>
          </p:nvSpPr>
          <p:spPr>
            <a:xfrm>
              <a:off x="1270215" y="4150904"/>
              <a:ext cx="1195233" cy="94707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/>
                <a:t>Driver</a:t>
              </a:r>
            </a:p>
            <a:p>
              <a:pPr algn="ctr"/>
              <a:r>
                <a:rPr lang="es-ES" sz="1200" dirty="0" err="1"/>
                <a:t>MySQL</a:t>
              </a:r>
              <a:endParaRPr lang="es-ES" sz="1200" dirty="0"/>
            </a:p>
          </p:txBody>
        </p:sp>
        <p:sp>
          <p:nvSpPr>
            <p:cNvPr id="14" name="Rectángulo redondeado 10">
              <a:extLst>
                <a:ext uri="{FF2B5EF4-FFF2-40B4-BE49-F238E27FC236}">
                  <a16:creationId xmlns:a16="http://schemas.microsoft.com/office/drawing/2014/main" id="{958973D5-0339-477A-BD4A-72C3CA980582}"/>
                </a:ext>
              </a:extLst>
            </p:cNvPr>
            <p:cNvSpPr/>
            <p:nvPr/>
          </p:nvSpPr>
          <p:spPr>
            <a:xfrm>
              <a:off x="3137486" y="4150904"/>
              <a:ext cx="1195233" cy="94707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/>
                <a:t>Driver</a:t>
              </a:r>
            </a:p>
            <a:p>
              <a:pPr algn="ctr"/>
              <a:r>
                <a:rPr lang="es-ES" sz="1200" dirty="0"/>
                <a:t>Oracle</a:t>
              </a:r>
            </a:p>
          </p:txBody>
        </p:sp>
        <p:sp>
          <p:nvSpPr>
            <p:cNvPr id="15" name="Rectángulo redondeado 11">
              <a:extLst>
                <a:ext uri="{FF2B5EF4-FFF2-40B4-BE49-F238E27FC236}">
                  <a16:creationId xmlns:a16="http://schemas.microsoft.com/office/drawing/2014/main" id="{47A5E449-8CD1-4CB6-89C9-73AF00BD5F10}"/>
                </a:ext>
              </a:extLst>
            </p:cNvPr>
            <p:cNvSpPr/>
            <p:nvPr/>
          </p:nvSpPr>
          <p:spPr>
            <a:xfrm>
              <a:off x="5004757" y="4150904"/>
              <a:ext cx="1195233" cy="94707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/>
                <a:t>Driver</a:t>
              </a:r>
            </a:p>
            <a:p>
              <a:pPr algn="ctr"/>
              <a:r>
                <a:rPr lang="es-ES" sz="1200" dirty="0" err="1"/>
                <a:t>Sybase</a:t>
              </a:r>
              <a:endParaRPr lang="es-ES" sz="1200" dirty="0"/>
            </a:p>
          </p:txBody>
        </p:sp>
        <p:sp>
          <p:nvSpPr>
            <p:cNvPr id="16" name="Rectángulo redondeado 12">
              <a:extLst>
                <a:ext uri="{FF2B5EF4-FFF2-40B4-BE49-F238E27FC236}">
                  <a16:creationId xmlns:a16="http://schemas.microsoft.com/office/drawing/2014/main" id="{03E33BC1-892F-4EC5-A784-09ED493C7A41}"/>
                </a:ext>
              </a:extLst>
            </p:cNvPr>
            <p:cNvSpPr/>
            <p:nvPr/>
          </p:nvSpPr>
          <p:spPr>
            <a:xfrm>
              <a:off x="6872029" y="4150904"/>
              <a:ext cx="1195233" cy="94707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/>
                <a:t>Driver</a:t>
              </a:r>
            </a:p>
            <a:p>
              <a:pPr algn="ctr"/>
              <a:r>
                <a:rPr lang="es-ES" sz="1200" dirty="0"/>
                <a:t>DB2</a:t>
              </a:r>
            </a:p>
          </p:txBody>
        </p:sp>
        <p:sp>
          <p:nvSpPr>
            <p:cNvPr id="17" name="Disco magnético 13">
              <a:extLst>
                <a:ext uri="{FF2B5EF4-FFF2-40B4-BE49-F238E27FC236}">
                  <a16:creationId xmlns:a16="http://schemas.microsoft.com/office/drawing/2014/main" id="{0DCD5EF5-13C7-4176-883D-CF41489D9BB2}"/>
                </a:ext>
              </a:extLst>
            </p:cNvPr>
            <p:cNvSpPr/>
            <p:nvPr/>
          </p:nvSpPr>
          <p:spPr>
            <a:xfrm>
              <a:off x="1270215" y="5490135"/>
              <a:ext cx="1195233" cy="989718"/>
            </a:xfrm>
            <a:prstGeom prst="flowChartMagneticDisk">
              <a:avLst/>
            </a:prstGeom>
            <a:solidFill>
              <a:srgbClr val="E46C0A"/>
            </a:solidFill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 err="1"/>
                <a:t>MySQL</a:t>
              </a:r>
              <a:endParaRPr lang="es-ES" sz="1200" dirty="0"/>
            </a:p>
          </p:txBody>
        </p:sp>
        <p:sp>
          <p:nvSpPr>
            <p:cNvPr id="18" name="Disco magnético 14">
              <a:extLst>
                <a:ext uri="{FF2B5EF4-FFF2-40B4-BE49-F238E27FC236}">
                  <a16:creationId xmlns:a16="http://schemas.microsoft.com/office/drawing/2014/main" id="{37DB824B-4560-4E1B-A05B-2FD08ABFCF23}"/>
                </a:ext>
              </a:extLst>
            </p:cNvPr>
            <p:cNvSpPr/>
            <p:nvPr/>
          </p:nvSpPr>
          <p:spPr>
            <a:xfrm>
              <a:off x="3137486" y="5490135"/>
              <a:ext cx="1195233" cy="989718"/>
            </a:xfrm>
            <a:prstGeom prst="flowChartMagneticDisk">
              <a:avLst/>
            </a:prstGeom>
            <a:solidFill>
              <a:srgbClr val="E46C0A"/>
            </a:solidFill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Oracle</a:t>
              </a:r>
            </a:p>
          </p:txBody>
        </p:sp>
        <p:sp>
          <p:nvSpPr>
            <p:cNvPr id="19" name="Disco magnético 15">
              <a:extLst>
                <a:ext uri="{FF2B5EF4-FFF2-40B4-BE49-F238E27FC236}">
                  <a16:creationId xmlns:a16="http://schemas.microsoft.com/office/drawing/2014/main" id="{F34FE825-EEC9-4EBB-A49A-F68549783CAB}"/>
                </a:ext>
              </a:extLst>
            </p:cNvPr>
            <p:cNvSpPr/>
            <p:nvPr/>
          </p:nvSpPr>
          <p:spPr>
            <a:xfrm>
              <a:off x="5004757" y="5490135"/>
              <a:ext cx="1195233" cy="989718"/>
            </a:xfrm>
            <a:prstGeom prst="flowChartMagneticDisk">
              <a:avLst/>
            </a:prstGeom>
            <a:solidFill>
              <a:srgbClr val="E46C0A"/>
            </a:solidFill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/>
                <a:t>Sybase</a:t>
              </a:r>
              <a:endParaRPr lang="es-ES" sz="1400" dirty="0"/>
            </a:p>
          </p:txBody>
        </p:sp>
        <p:sp>
          <p:nvSpPr>
            <p:cNvPr id="20" name="Disco magnético 16">
              <a:extLst>
                <a:ext uri="{FF2B5EF4-FFF2-40B4-BE49-F238E27FC236}">
                  <a16:creationId xmlns:a16="http://schemas.microsoft.com/office/drawing/2014/main" id="{95F09365-2333-421C-BCE0-73C0D97B44EF}"/>
                </a:ext>
              </a:extLst>
            </p:cNvPr>
            <p:cNvSpPr/>
            <p:nvPr/>
          </p:nvSpPr>
          <p:spPr>
            <a:xfrm>
              <a:off x="6872029" y="5490135"/>
              <a:ext cx="1195233" cy="989718"/>
            </a:xfrm>
            <a:prstGeom prst="flowChartMagneticDisk">
              <a:avLst/>
            </a:prstGeom>
            <a:solidFill>
              <a:srgbClr val="E46C0A"/>
            </a:solidFill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DB2</a:t>
              </a:r>
              <a:endParaRPr lang="es-E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09A3C7E-19F9-4960-BEBA-88C19E5C3146}"/>
                </a:ext>
              </a:extLst>
            </p:cNvPr>
            <p:cNvSpPr txBox="1"/>
            <p:nvPr/>
          </p:nvSpPr>
          <p:spPr>
            <a:xfrm>
              <a:off x="-968376" y="4041396"/>
              <a:ext cx="1629998" cy="7078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FF0000"/>
                  </a:solidFill>
                </a:rPr>
                <a:t>JDBC API </a:t>
              </a:r>
            </a:p>
            <a:p>
              <a:pPr algn="ctr"/>
              <a:r>
                <a:rPr lang="es-ES" sz="2000" b="1" dirty="0">
                  <a:solidFill>
                    <a:srgbClr val="FF0000"/>
                  </a:solidFill>
                </a:rPr>
                <a:t>(Controlador)</a:t>
              </a:r>
            </a:p>
          </p:txBody>
        </p: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46C7B781-A91E-4833-BA7E-9A1E711C53F1}"/>
                </a:ext>
              </a:extLst>
            </p:cNvPr>
            <p:cNvCxnSpPr>
              <a:endCxn id="13" idx="0"/>
            </p:cNvCxnSpPr>
            <p:nvPr/>
          </p:nvCxnSpPr>
          <p:spPr>
            <a:xfrm flipH="1">
              <a:off x="1867832" y="3551055"/>
              <a:ext cx="2576" cy="599849"/>
            </a:xfrm>
            <a:prstGeom prst="straightConnector1">
              <a:avLst/>
            </a:prstGeom>
            <a:ln w="57150" cmpd="sng">
              <a:solidFill>
                <a:schemeClr val="accent1">
                  <a:lumMod val="75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7FA3D295-E2AB-4B2B-940B-D66FC2F6B440}"/>
                </a:ext>
              </a:extLst>
            </p:cNvPr>
            <p:cNvCxnSpPr>
              <a:endCxn id="14" idx="0"/>
            </p:cNvCxnSpPr>
            <p:nvPr/>
          </p:nvCxnSpPr>
          <p:spPr>
            <a:xfrm flipH="1">
              <a:off x="3735103" y="3505999"/>
              <a:ext cx="5852" cy="644905"/>
            </a:xfrm>
            <a:prstGeom prst="straightConnector1">
              <a:avLst/>
            </a:prstGeom>
            <a:ln w="57150" cmpd="sng">
              <a:solidFill>
                <a:schemeClr val="accent1">
                  <a:lumMod val="75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22249FA3-CDBA-4CE2-8DE7-24B9805F6330}"/>
                </a:ext>
              </a:extLst>
            </p:cNvPr>
            <p:cNvCxnSpPr/>
            <p:nvPr/>
          </p:nvCxnSpPr>
          <p:spPr>
            <a:xfrm flipH="1">
              <a:off x="5549905" y="3551055"/>
              <a:ext cx="2576" cy="599849"/>
            </a:xfrm>
            <a:prstGeom prst="straightConnector1">
              <a:avLst/>
            </a:prstGeom>
            <a:ln w="57150" cmpd="sng">
              <a:solidFill>
                <a:schemeClr val="accent1">
                  <a:lumMod val="75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B04DB534-D4D8-42C5-9E63-B37BE01FDD89}"/>
                </a:ext>
              </a:extLst>
            </p:cNvPr>
            <p:cNvCxnSpPr/>
            <p:nvPr/>
          </p:nvCxnSpPr>
          <p:spPr>
            <a:xfrm flipH="1">
              <a:off x="7492159" y="3551055"/>
              <a:ext cx="2576" cy="599849"/>
            </a:xfrm>
            <a:prstGeom prst="straightConnector1">
              <a:avLst/>
            </a:prstGeom>
            <a:ln w="57150" cmpd="sng">
              <a:solidFill>
                <a:schemeClr val="accent1">
                  <a:lumMod val="75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BC6F560D-C4BB-4ADF-8823-311E61B26533}"/>
                </a:ext>
              </a:extLst>
            </p:cNvPr>
            <p:cNvCxnSpPr/>
            <p:nvPr/>
          </p:nvCxnSpPr>
          <p:spPr>
            <a:xfrm flipH="1">
              <a:off x="1865256" y="5002330"/>
              <a:ext cx="2576" cy="599849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74C1AF9B-7B65-40FE-BD38-60FB75EEC4D3}"/>
                </a:ext>
              </a:extLst>
            </p:cNvPr>
            <p:cNvCxnSpPr/>
            <p:nvPr/>
          </p:nvCxnSpPr>
          <p:spPr>
            <a:xfrm flipH="1">
              <a:off x="3732527" y="5002330"/>
              <a:ext cx="2576" cy="599849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E191FA5B-22E5-4B4E-A689-DFA97468C1A0}"/>
                </a:ext>
              </a:extLst>
            </p:cNvPr>
            <p:cNvCxnSpPr/>
            <p:nvPr/>
          </p:nvCxnSpPr>
          <p:spPr>
            <a:xfrm flipH="1">
              <a:off x="5552481" y="5002330"/>
              <a:ext cx="2576" cy="599849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FAB61167-887B-4D3F-85F7-029A1021E861}"/>
                </a:ext>
              </a:extLst>
            </p:cNvPr>
            <p:cNvCxnSpPr/>
            <p:nvPr/>
          </p:nvCxnSpPr>
          <p:spPr>
            <a:xfrm flipH="1">
              <a:off x="7495435" y="5002330"/>
              <a:ext cx="2576" cy="599849"/>
            </a:xfrm>
            <a:prstGeom prst="straightConnector1">
              <a:avLst/>
            </a:prstGeom>
            <a:ln w="571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8242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Asociaciones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2107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b="1" dirty="0"/>
              <a:t>Muchos a muchos bidireccional con datos en la tabla intermedia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200" dirty="0"/>
              <a:t>Hay que crear una nueva entidad que tendrá el nombre de la asociación.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200" dirty="0"/>
              <a:t>Para claves primarias compuestas necesitaremos además otra entidad.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1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802698"/>
            <a:ext cx="6347048" cy="3338833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2699792" y="2355726"/>
            <a:ext cx="79208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012160" y="3363838"/>
            <a:ext cx="86409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03798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Asociaciones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1"/>
            <a:ext cx="8784976" cy="2107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Vamos a modificar nuestras entidades y crear nuevas para poder gestionar que un usuario “juega” a muchos juegos. 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Para no complicarlo mucho vamos a realizar únicamente una relación unidireccional </a:t>
            </a:r>
            <a:r>
              <a:rPr lang="es-ES" sz="1200" b="1" dirty="0" err="1"/>
              <a:t>OneToMany</a:t>
            </a:r>
            <a:endParaRPr lang="es-ES" sz="1200" b="1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Vemos los cambios en la entidad </a:t>
            </a:r>
            <a:r>
              <a:rPr lang="es-ES" sz="1200" dirty="0" err="1"/>
              <a:t>User</a:t>
            </a:r>
            <a:r>
              <a:rPr lang="es-ES" sz="1200" dirty="0"/>
              <a:t>: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1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79662"/>
            <a:ext cx="4004671" cy="3224143"/>
          </a:xfrm>
          <a:prstGeom prst="rect">
            <a:avLst/>
          </a:prstGeom>
        </p:spPr>
      </p:pic>
      <p:sp>
        <p:nvSpPr>
          <p:cNvPr id="9" name="Abrir llave 8"/>
          <p:cNvSpPr/>
          <p:nvPr/>
        </p:nvSpPr>
        <p:spPr>
          <a:xfrm>
            <a:off x="3563888" y="3147814"/>
            <a:ext cx="72008" cy="1440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9613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Prueba del proyecto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0"/>
            <a:ext cx="4131612" cy="5330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Para probar lo que llevamos hasta ahora, vamos a crear dos juegos, vamos a crear un usuario, a ese usuario le vamos a añadir los juegos y vamos a grabar todo.</a:t>
            </a:r>
            <a:endParaRPr lang="es-ES" sz="1200" dirty="0">
              <a:ea typeface="Calibri"/>
              <a:cs typeface="Calibri"/>
            </a:endParaRP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/>
              <a:t>Cambiamos la clase principal  </a:t>
            </a:r>
            <a:r>
              <a:rPr lang="es-ES" sz="1200" i="1" dirty="0" err="1"/>
              <a:t>PartidasForniteApplication</a:t>
            </a:r>
            <a:r>
              <a:rPr lang="es-ES" sz="1200" i="1" dirty="0"/>
              <a:t> </a:t>
            </a:r>
            <a:r>
              <a:rPr lang="es-ES" sz="1200" dirty="0"/>
              <a:t>y le decimos que implemente el interfaz </a:t>
            </a:r>
            <a:r>
              <a:rPr lang="es-ES" sz="1200" b="1" dirty="0" err="1"/>
              <a:t>CommandLineRunner</a:t>
            </a:r>
            <a:r>
              <a:rPr lang="es-ES" sz="1200" dirty="0"/>
              <a:t>, le añadimos los métodos no implementados (run), y lo anotamos como @Transactional, para que o se hace todo en BBDD, o si hay un error lo descarta todo.</a:t>
            </a:r>
            <a:endParaRPr lang="es-ES" sz="1200" dirty="0" err="1"/>
          </a:p>
          <a:p>
            <a:pPr marL="342900" algn="just">
              <a:lnSpc>
                <a:spcPct val="113999"/>
              </a:lnSpc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>
                <a:ea typeface="Calibri"/>
                <a:cs typeface="Calibri"/>
              </a:rPr>
              <a:t>Además, la clase debe llevar una propiedad anotada con </a:t>
            </a:r>
            <a:r>
              <a:rPr lang="es-ES" sz="1200" b="1" i="1" dirty="0">
                <a:ea typeface="Calibri"/>
                <a:cs typeface="Calibri"/>
              </a:rPr>
              <a:t>@Autowired,</a:t>
            </a:r>
            <a:r>
              <a:rPr lang="es-ES" sz="1200" dirty="0">
                <a:ea typeface="Calibri"/>
                <a:cs typeface="Calibri"/>
              </a:rPr>
              <a:t> que será el </a:t>
            </a:r>
            <a:r>
              <a:rPr lang="es-ES" sz="1200" b="1" err="1">
                <a:ea typeface="Calibri"/>
                <a:cs typeface="Calibri"/>
              </a:rPr>
              <a:t>UserRepository</a:t>
            </a:r>
            <a:r>
              <a:rPr lang="es-ES" sz="1200" dirty="0">
                <a:ea typeface="Calibri"/>
                <a:cs typeface="Calibri"/>
              </a:rPr>
              <a:t>.</a:t>
            </a:r>
          </a:p>
          <a:p>
            <a:pPr algn="just">
              <a:lnSpc>
                <a:spcPct val="113999"/>
              </a:lnSpc>
              <a:spcBef>
                <a:spcPts val="300"/>
              </a:spcBef>
              <a:buClr>
                <a:srgbClr val="0000CC"/>
              </a:buClr>
            </a:pPr>
            <a:r>
              <a:rPr lang="es-ES" sz="1200" dirty="0">
                <a:ea typeface="Calibri"/>
                <a:cs typeface="Calibri"/>
              </a:rPr>
              <a:t>              @Autowired</a:t>
            </a:r>
          </a:p>
          <a:p>
            <a:pPr algn="just">
              <a:lnSpc>
                <a:spcPct val="113999"/>
              </a:lnSpc>
              <a:spcBef>
                <a:spcPts val="300"/>
              </a:spcBef>
            </a:pPr>
            <a:r>
              <a:rPr lang="es-ES" sz="1200" dirty="0">
                <a:ea typeface="Calibri"/>
                <a:cs typeface="Calibri"/>
              </a:rPr>
              <a:t>              </a:t>
            </a:r>
            <a:r>
              <a:rPr lang="es-ES" sz="1200" dirty="0" err="1">
                <a:ea typeface="Calibri"/>
                <a:cs typeface="Calibri"/>
              </a:rPr>
              <a:t>UserRepository</a:t>
            </a:r>
            <a:r>
              <a:rPr lang="es-ES" sz="1200" dirty="0">
                <a:ea typeface="Calibri"/>
                <a:cs typeface="Calibri"/>
              </a:rPr>
              <a:t> </a:t>
            </a:r>
            <a:r>
              <a:rPr lang="es-ES" sz="1200" dirty="0" err="1">
                <a:ea typeface="Calibri"/>
                <a:cs typeface="Calibri"/>
              </a:rPr>
              <a:t>userRepository</a:t>
            </a:r>
            <a:r>
              <a:rPr lang="es-ES" sz="1200" dirty="0">
                <a:ea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200" dirty="0">
                <a:ea typeface="Calibri"/>
                <a:cs typeface="Calibri"/>
              </a:rPr>
              <a:t>@Autowired es una anotación para </a:t>
            </a:r>
            <a:r>
              <a:rPr lang="es-ES" sz="1200" b="1" dirty="0">
                <a:ea typeface="Calibri"/>
                <a:cs typeface="Calibri"/>
              </a:rPr>
              <a:t>inyectar dependencias </a:t>
            </a:r>
            <a:r>
              <a:rPr lang="es-ES" sz="1200" dirty="0">
                <a:ea typeface="Calibri"/>
                <a:cs typeface="Calibri"/>
              </a:rPr>
              <a:t>sin preocuparnos nosotros de crear la instancia (objeto). Necesita que el componente a inyectar esté configurado, esto funciona con componentes anotados con @Component, @Service, @Repository, ...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>
              <a:ea typeface="Calibri"/>
              <a:cs typeface="Calibri"/>
            </a:endParaRP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200" dirty="0">
              <a:ea typeface="Calibri"/>
              <a:cs typeface="Calibri"/>
            </a:endParaRP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100" dirty="0">
              <a:ea typeface="Calibri"/>
              <a:cs typeface="Calibri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61" y="744336"/>
            <a:ext cx="4711942" cy="42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774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Consultas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0"/>
            <a:ext cx="4752528" cy="236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Ya hemos visto que con los repositorios </a:t>
            </a:r>
            <a:r>
              <a:rPr lang="es-ES" sz="1400" b="1" dirty="0" err="1"/>
              <a:t>JpaRepository</a:t>
            </a:r>
            <a:r>
              <a:rPr lang="es-ES" sz="1400" dirty="0"/>
              <a:t> podemos tener muchas consultas sin necesidad de escribir nosotros el código. De hecho este es el método recomendado para implementar cualquier consulta.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También podemos crear consultas anotadas (con nombre) en las entidades.</a:t>
            </a:r>
            <a:endParaRPr lang="es-ES" sz="11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Vamos a añadir un par de métodos de ejemplo para hacer consultas y ver lo que devuelven.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915566"/>
            <a:ext cx="3950580" cy="6521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408" y="1938061"/>
            <a:ext cx="4224891" cy="339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3136300"/>
            <a:ext cx="6048672" cy="200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200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Ejemplo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9512" y="771550"/>
            <a:ext cx="8856984" cy="553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Para este ejemplo usaremos la base de datos de prueba que tenemos en Moodle Centros en el tema 8. </a:t>
            </a:r>
            <a:r>
              <a:rPr lang="es-ES" sz="1400" dirty="0">
                <a:hlinkClick r:id="rId3"/>
              </a:rPr>
              <a:t>Link</a:t>
            </a:r>
            <a:r>
              <a:rPr lang="es-ES" sz="14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Debéis importar el fichero en un esquema creado por vosotros. </a:t>
            </a:r>
            <a:r>
              <a:rPr lang="es-ES" sz="1400" dirty="0" err="1"/>
              <a:t>MySQL</a:t>
            </a:r>
            <a:r>
              <a:rPr lang="es-ES" sz="1400" dirty="0"/>
              <a:t> </a:t>
            </a:r>
            <a:r>
              <a:rPr lang="es-ES" sz="1400" dirty="0" err="1"/>
              <a:t>Workbench</a:t>
            </a:r>
            <a:r>
              <a:rPr lang="es-ES" sz="1400" dirty="0"/>
              <a:t> -&gt; Server -&gt; Data </a:t>
            </a:r>
            <a:r>
              <a:rPr lang="es-ES" sz="1400" dirty="0" err="1"/>
              <a:t>Import</a:t>
            </a:r>
            <a:r>
              <a:rPr lang="es-ES" sz="14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400" dirty="0"/>
              <a:t>Creación nuevo proyecto Spring: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400" dirty="0"/>
              <a:t>1. New Spring Starter Project -&gt; </a:t>
            </a:r>
            <a:r>
              <a:rPr lang="es-ES" sz="1400" dirty="0" err="1"/>
              <a:t>EjemploCompletoHibernate</a:t>
            </a:r>
            <a:endParaRPr lang="es-ES" sz="1400" dirty="0"/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400" dirty="0"/>
              <a:t>2. Dependencias -&gt; JPA y </a:t>
            </a:r>
            <a:r>
              <a:rPr lang="es-ES" sz="1400" dirty="0" err="1"/>
              <a:t>MySQL</a:t>
            </a:r>
            <a:r>
              <a:rPr lang="es-ES" sz="1400" dirty="0"/>
              <a:t> Driver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400" dirty="0"/>
              <a:t>3. Creación de la clase configuración -&gt; </a:t>
            </a:r>
            <a:r>
              <a:rPr lang="es-ES" sz="1400" dirty="0">
                <a:hlinkClick r:id="rId4"/>
              </a:rPr>
              <a:t>DatabaseConfig.java</a:t>
            </a:r>
            <a:endParaRPr lang="es-ES" sz="1400" dirty="0"/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400" dirty="0"/>
              <a:t>4. Creación del fichero de configuración -&gt; </a:t>
            </a:r>
            <a:r>
              <a:rPr lang="es-ES" sz="1400" dirty="0">
                <a:hlinkClick r:id="rId5"/>
              </a:rPr>
              <a:t>application.properties</a:t>
            </a:r>
            <a:endParaRPr lang="es-ES" sz="1400" dirty="0"/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400" dirty="0"/>
              <a:t>5. Creación de los modelos de acuerdo a la BBDD suministrada -&gt; en un paquete “modelos”.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400" dirty="0"/>
              <a:t>6. Creación de los </a:t>
            </a:r>
            <a:r>
              <a:rPr lang="es-ES" sz="1400" dirty="0" err="1"/>
              <a:t>JpaRepository</a:t>
            </a:r>
            <a:r>
              <a:rPr lang="es-ES" sz="1400" dirty="0"/>
              <a:t> para cada modelo. </a:t>
            </a:r>
            <a:r>
              <a:rPr lang="es-ES" sz="1400" dirty="0">
                <a:hlinkClick r:id="rId6"/>
              </a:rPr>
              <a:t>Modelos y repositorios</a:t>
            </a:r>
            <a:r>
              <a:rPr lang="es-ES" sz="1400" dirty="0"/>
              <a:t>.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400" dirty="0"/>
              <a:t>7. Modificación de la clase principal para que haga las consultas. </a:t>
            </a:r>
            <a:r>
              <a:rPr lang="es-ES" sz="1400" dirty="0">
                <a:hlinkClick r:id="rId7"/>
              </a:rPr>
              <a:t>Link</a:t>
            </a:r>
            <a:r>
              <a:rPr lang="es-ES" sz="1400" dirty="0"/>
              <a:t>.</a:t>
            </a:r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s-ES" sz="1400" dirty="0"/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s-ES" sz="1400" dirty="0"/>
          </a:p>
          <a:p>
            <a:pPr marL="800100" lvl="1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s-ES" sz="1400" dirty="0"/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299490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383618"/>
            <a:ext cx="7543800" cy="108012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Rounded MT Bold" panose="020F0704030504030204" pitchFamily="34" charset="0"/>
              </a:rPr>
              <a:t>Fin  </a:t>
            </a:r>
            <a:r>
              <a:rPr lang="es-ES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 Rounded MT Bold" panose="020F0704030504030204" pitchFamily="34" charset="0"/>
              </a:rPr>
              <a:t>Unidad 8</a:t>
            </a:r>
            <a:endParaRPr lang="es-ES" sz="36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 Rounded MT Bold" panose="020F0704030504030204" pitchFamily="34" charset="0"/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1475656" y="2571750"/>
            <a:ext cx="5976664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9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95536" y="915566"/>
            <a:ext cx="8352928" cy="431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Un programa Java que utilice la API </a:t>
            </a:r>
            <a:r>
              <a:rPr lang="es-ES" sz="1500" b="1" i="1" dirty="0"/>
              <a:t>JDBC</a:t>
            </a:r>
            <a:r>
              <a:rPr lang="es-ES" sz="1500" dirty="0"/>
              <a:t> puede conectar con cualquier </a:t>
            </a:r>
            <a:r>
              <a:rPr lang="es-ES" sz="1500" i="1" dirty="0"/>
              <a:t>SGBD</a:t>
            </a:r>
            <a:r>
              <a:rPr lang="es-ES" sz="1500" dirty="0"/>
              <a:t>, siempre y cuando haya un </a:t>
            </a:r>
            <a:r>
              <a:rPr lang="es-ES" sz="1500" u="sng" dirty="0"/>
              <a:t>controlador</a:t>
            </a:r>
            <a:r>
              <a:rPr lang="es-ES" sz="1500" dirty="0"/>
              <a:t> (</a:t>
            </a:r>
            <a:r>
              <a:rPr lang="es-ES" sz="1500" b="1" dirty="0">
                <a:solidFill>
                  <a:srgbClr val="0000FF"/>
                </a:solidFill>
              </a:rPr>
              <a:t>driver</a:t>
            </a:r>
            <a:r>
              <a:rPr lang="es-ES" sz="1500" dirty="0"/>
              <a:t>) para dicho </a:t>
            </a:r>
            <a:r>
              <a:rPr lang="es-ES" sz="1500" i="1" dirty="0"/>
              <a:t>SGBD</a:t>
            </a:r>
            <a:r>
              <a:rPr lang="es-ES" sz="1500" dirty="0"/>
              <a:t> concreto. </a:t>
            </a:r>
            <a:endParaRPr lang="es-ES" sz="1500" b="1" i="1" dirty="0"/>
          </a:p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b="1" i="1" dirty="0"/>
              <a:t>JDBC</a:t>
            </a:r>
            <a:r>
              <a:rPr lang="es-ES" sz="1500" dirty="0"/>
              <a:t> ofrece el paquete </a:t>
            </a:r>
            <a:r>
              <a:rPr lang="es-ES" sz="1500" b="1" dirty="0" err="1">
                <a:solidFill>
                  <a:srgbClr val="0000FF"/>
                </a:solidFill>
              </a:rPr>
              <a:t>java.sql</a:t>
            </a:r>
            <a:r>
              <a:rPr lang="es-ES" sz="1500" dirty="0"/>
              <a:t>, en el que existen clases muy útiles para trabajar con bases de datos.</a:t>
            </a:r>
          </a:p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700" dirty="0"/>
          </a:p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Un programa que utiliza la API </a:t>
            </a:r>
            <a:r>
              <a:rPr lang="es-ES" sz="1500" b="1" i="1" dirty="0"/>
              <a:t>JDBC</a:t>
            </a:r>
            <a:r>
              <a:rPr lang="es-ES" sz="1500" dirty="0"/>
              <a:t> carga el driver especificado para el </a:t>
            </a:r>
            <a:r>
              <a:rPr lang="es-ES" sz="1500" i="1" dirty="0"/>
              <a:t>SGBD</a:t>
            </a:r>
            <a:r>
              <a:rPr lang="es-ES" sz="1500" dirty="0"/>
              <a:t> particular antes de conectar con la base de datos. Después, la clase </a:t>
            </a:r>
            <a:r>
              <a:rPr lang="es-ES" sz="1500" i="1" dirty="0" err="1">
                <a:solidFill>
                  <a:srgbClr val="0000FF"/>
                </a:solidFill>
              </a:rPr>
              <a:t>DriveManager</a:t>
            </a:r>
            <a:r>
              <a:rPr lang="es-ES" sz="1500" dirty="0"/>
              <a:t> envía todas las llamadas de la API </a:t>
            </a:r>
            <a:r>
              <a:rPr lang="es-ES" sz="1500" b="1" i="1" dirty="0"/>
              <a:t>JDBC</a:t>
            </a:r>
            <a:r>
              <a:rPr lang="es-ES" sz="1500" dirty="0"/>
              <a:t> al controlador cargado. Hay otra interfaz, </a:t>
            </a:r>
            <a:r>
              <a:rPr lang="es-ES" sz="1500" dirty="0" err="1"/>
              <a:t>DataSource</a:t>
            </a:r>
            <a:r>
              <a:rPr lang="es-ES" sz="1500" dirty="0"/>
              <a:t>, más avanzada que permite ser transparente a la aplicación. En estos ejemplos usaremos </a:t>
            </a:r>
            <a:r>
              <a:rPr lang="es-ES" sz="1500" dirty="0" err="1"/>
              <a:t>DriveManager</a:t>
            </a:r>
            <a:r>
              <a:rPr lang="es-ES" sz="1500" dirty="0"/>
              <a:t>, para casos más avanzados sería interesante usar un sistema de persistencia como </a:t>
            </a:r>
            <a:r>
              <a:rPr lang="es-ES" sz="1500" b="1" dirty="0"/>
              <a:t>JPA</a:t>
            </a:r>
            <a:r>
              <a:rPr lang="es-ES" sz="1500" dirty="0"/>
              <a:t>.</a:t>
            </a: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20576"/>
              </p:ext>
            </p:extLst>
          </p:nvPr>
        </p:nvGraphicFramePr>
        <p:xfrm>
          <a:off x="1547664" y="1995686"/>
          <a:ext cx="66967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3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426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dirty="0"/>
                        <a:t>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b="1" dirty="0" err="1"/>
                        <a:t>DriverManager</a:t>
                      </a:r>
                      <a:endParaRPr lang="es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dirty="0"/>
                        <a:t>Para cargar un driver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b="1" dirty="0" err="1"/>
                        <a:t>Connection</a:t>
                      </a:r>
                      <a:endParaRPr lang="es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dirty="0"/>
                        <a:t>Para establecer conexiones con las bases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b="1" dirty="0" err="1"/>
                        <a:t>Statement</a:t>
                      </a:r>
                      <a:endParaRPr lang="es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dirty="0"/>
                        <a:t>Para ejecutar sentencias SQL y enviarlas a las BBDD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b="1" dirty="0" err="1"/>
                        <a:t>ResultSet</a:t>
                      </a:r>
                      <a:endParaRPr lang="es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s-ES" sz="1400" dirty="0"/>
                        <a:t>Para almacenar el resultado de la consulta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5541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95536" y="915566"/>
            <a:ext cx="8352928" cy="2989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Pasos para conectar: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1. Cargar el driver JDBC (&lt; 4.0)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2. Establecer datos de conexión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3. Conectar obteniendo un objeto </a:t>
            </a:r>
            <a:r>
              <a:rPr lang="es-ES" sz="1500" dirty="0" err="1"/>
              <a:t>Connection</a:t>
            </a:r>
            <a:r>
              <a:rPr lang="es-ES" sz="1500" dirty="0"/>
              <a:t>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4. Crear un objeto </a:t>
            </a:r>
            <a:r>
              <a:rPr lang="es-ES" sz="1500" dirty="0" err="1"/>
              <a:t>Statement</a:t>
            </a:r>
            <a:r>
              <a:rPr lang="es-ES" sz="1500" dirty="0"/>
              <a:t> y ejecutar consultas SQL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5. Los resultados se almacenan en un objeto </a:t>
            </a:r>
            <a:r>
              <a:rPr lang="es-ES" sz="1500" dirty="0" err="1"/>
              <a:t>ResultSet</a:t>
            </a:r>
            <a:r>
              <a:rPr lang="es-ES" sz="1500" dirty="0"/>
              <a:t>, donde se pueden consultar.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6. Cerrar los objetos (</a:t>
            </a:r>
            <a:r>
              <a:rPr lang="es-ES" sz="1500" dirty="0" err="1"/>
              <a:t>ResultSet</a:t>
            </a:r>
            <a:r>
              <a:rPr lang="es-ES" sz="1500" dirty="0"/>
              <a:t>, </a:t>
            </a:r>
            <a:r>
              <a:rPr lang="es-ES" sz="1500" dirty="0" err="1"/>
              <a:t>Statement</a:t>
            </a:r>
            <a:r>
              <a:rPr lang="es-ES" sz="1500" dirty="0"/>
              <a:t> y </a:t>
            </a:r>
            <a:r>
              <a:rPr lang="es-ES" sz="1500" dirty="0" err="1"/>
              <a:t>Connection</a:t>
            </a:r>
            <a:r>
              <a:rPr lang="es-ES" sz="1500" dirty="0"/>
              <a:t>).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s-ES" sz="1500" dirty="0"/>
          </a:p>
          <a:p>
            <a:pPr marL="342900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La URL de conexión a JDBC es una cadena de texto con los datos de conexión a la base de datos concreta. Depende del driver/base de datos: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26ADB2-6678-43B8-A876-75557A1E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2" y="3926214"/>
            <a:ext cx="5544615" cy="10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26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95536" y="915566"/>
            <a:ext cx="8352928" cy="603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dirty="0"/>
              <a:t>Crearemos una clase estática para la conexión. Se usa el patrón </a:t>
            </a:r>
            <a:r>
              <a:rPr lang="es-ES" sz="1500" b="1" dirty="0" err="1"/>
              <a:t>Singleton</a:t>
            </a:r>
            <a:r>
              <a:rPr lang="es-ES" sz="1500" dirty="0"/>
              <a:t>, mediante el cual no se crean objetos nuevos, si no hay conexión la crea, si no devuelve la que se haya creado antes.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418FEA-DBE8-4DF0-87F4-FB620D629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72477"/>
            <a:ext cx="6533659" cy="334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326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Statement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95536" y="915566"/>
            <a:ext cx="8352928" cy="164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b="1" dirty="0" err="1"/>
              <a:t>Stament</a:t>
            </a:r>
            <a:endParaRPr lang="es-ES" sz="1500" b="1" dirty="0"/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Nos provee de métodos para ejecutar consultas en la base de datos.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Recibe las consultas como un String (“</a:t>
            </a:r>
            <a:r>
              <a:rPr lang="es-ES" sz="1500" i="1" dirty="0" err="1"/>
              <a:t>Select</a:t>
            </a:r>
            <a:r>
              <a:rPr lang="es-ES" sz="1500" i="1" dirty="0"/>
              <a:t> * </a:t>
            </a:r>
            <a:r>
              <a:rPr lang="es-ES" sz="1500" i="1" dirty="0" err="1"/>
              <a:t>from</a:t>
            </a:r>
            <a:r>
              <a:rPr lang="es-ES" sz="1500" i="1" dirty="0"/>
              <a:t> alumno</a:t>
            </a:r>
            <a:r>
              <a:rPr lang="es-ES" sz="1500" dirty="0"/>
              <a:t>”).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Genera, tras la ejecución de una consulta, un objeto de tipo </a:t>
            </a:r>
            <a:r>
              <a:rPr lang="es-ES" sz="1500" b="1" i="1" dirty="0" err="1"/>
              <a:t>ResultSet</a:t>
            </a:r>
            <a:r>
              <a:rPr lang="es-ES" sz="1500" dirty="0"/>
              <a:t>.</a:t>
            </a:r>
          </a:p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endParaRPr lang="es-ES" sz="15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BC7CDA-1907-4C1C-BBD8-337E68F3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27734"/>
            <a:ext cx="7706801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971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5536" y="123478"/>
            <a:ext cx="8363272" cy="54006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s-ES" sz="28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JDBC – </a:t>
            </a:r>
            <a:r>
              <a:rPr lang="es-ES" sz="280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ResultSet</a:t>
            </a:r>
            <a:endParaRPr lang="es-ES" sz="28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395536" y="699542"/>
            <a:ext cx="8352928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95536" y="915566"/>
            <a:ext cx="8352928" cy="299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800"/>
              </a:spcBef>
              <a:spcAft>
                <a:spcPts val="600"/>
              </a:spcAft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s-ES" sz="1500" b="1" dirty="0" err="1"/>
              <a:t>ResultSet</a:t>
            </a:r>
            <a:endParaRPr lang="es-ES" sz="1500" b="1" dirty="0"/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Recoge los resultados que devuelve una consulta.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Tiene una estructura de </a:t>
            </a:r>
            <a:r>
              <a:rPr lang="es-ES" sz="1500" b="1" dirty="0"/>
              <a:t>cursor</a:t>
            </a:r>
            <a:r>
              <a:rPr lang="es-ES" sz="1500" dirty="0"/>
              <a:t>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El métodos </a:t>
            </a:r>
            <a:r>
              <a:rPr lang="es-ES" sz="1500" b="1" dirty="0" err="1"/>
              <a:t>next</a:t>
            </a:r>
            <a:r>
              <a:rPr lang="es-ES" sz="1500" dirty="0"/>
              <a:t>() devuelve true en tanto en cuanto existen más resultados.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Podemos navegar fila a fila, extrayendo los resultados con los métodos </a:t>
            </a:r>
            <a:r>
              <a:rPr lang="es-ES" sz="1500" dirty="0" err="1"/>
              <a:t>getXXX</a:t>
            </a:r>
            <a:r>
              <a:rPr lang="es-ES" sz="1500" dirty="0"/>
              <a:t>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Tiene métodos para todos los tipos de datos básicos que podemos utilizar en nuestras tablas: </a:t>
            </a:r>
            <a:r>
              <a:rPr lang="es-ES" sz="1500" dirty="0" err="1"/>
              <a:t>getInt</a:t>
            </a:r>
            <a:r>
              <a:rPr lang="es-ES" sz="1500" dirty="0"/>
              <a:t>(), </a:t>
            </a:r>
            <a:r>
              <a:rPr lang="es-ES" sz="1500" dirty="0" err="1"/>
              <a:t>getDouble</a:t>
            </a:r>
            <a:r>
              <a:rPr lang="es-ES" sz="1500" dirty="0"/>
              <a:t>(), </a:t>
            </a:r>
            <a:r>
              <a:rPr lang="es-ES" sz="1500" dirty="0" err="1"/>
              <a:t>getBoolean</a:t>
            </a:r>
            <a:r>
              <a:rPr lang="es-ES" sz="1500" dirty="0"/>
              <a:t>(), </a:t>
            </a:r>
            <a:r>
              <a:rPr lang="es-ES" sz="1500" dirty="0" err="1"/>
              <a:t>getString</a:t>
            </a:r>
            <a:r>
              <a:rPr lang="es-ES" sz="1500" dirty="0"/>
              <a:t>(), </a:t>
            </a:r>
            <a:r>
              <a:rPr lang="es-ES" sz="1500" dirty="0" err="1"/>
              <a:t>getTimestamp</a:t>
            </a:r>
            <a:r>
              <a:rPr lang="es-ES" sz="1500" dirty="0"/>
              <a:t>(), </a:t>
            </a:r>
            <a:r>
              <a:rPr lang="es-ES" sz="1500" dirty="0" err="1"/>
              <a:t>getTime</a:t>
            </a:r>
            <a:r>
              <a:rPr lang="es-ES" sz="1500" dirty="0"/>
              <a:t>(), </a:t>
            </a:r>
            <a:r>
              <a:rPr lang="es-ES" sz="1500" dirty="0" err="1"/>
              <a:t>getDate</a:t>
            </a:r>
            <a:r>
              <a:rPr lang="es-ES" sz="1500" dirty="0"/>
              <a:t>(), ..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Otros métodos sobre el cursor: </a:t>
            </a:r>
            <a:r>
              <a:rPr lang="es-ES" sz="1500" i="1" dirty="0" err="1"/>
              <a:t>previous</a:t>
            </a:r>
            <a:r>
              <a:rPr lang="es-ES" sz="1500" i="1" dirty="0"/>
              <a:t>, </a:t>
            </a:r>
            <a:r>
              <a:rPr lang="es-ES" sz="1500" i="1" dirty="0" err="1"/>
              <a:t>first</a:t>
            </a:r>
            <a:r>
              <a:rPr lang="es-ES" sz="1500" i="1" dirty="0"/>
              <a:t>, </a:t>
            </a:r>
            <a:r>
              <a:rPr lang="es-ES" sz="1500" i="1" dirty="0" err="1"/>
              <a:t>last</a:t>
            </a:r>
            <a:r>
              <a:rPr lang="es-ES" sz="1500" i="1" dirty="0"/>
              <a:t>, </a:t>
            </a:r>
            <a:r>
              <a:rPr lang="es-ES" sz="1500" i="1" dirty="0" err="1"/>
              <a:t>beforeFirst</a:t>
            </a:r>
            <a:r>
              <a:rPr lang="es-ES" sz="1500" i="1" dirty="0"/>
              <a:t>, </a:t>
            </a:r>
            <a:r>
              <a:rPr lang="es-ES" sz="1500" i="1" dirty="0" err="1"/>
              <a:t>afterLast</a:t>
            </a:r>
            <a:r>
              <a:rPr lang="es-ES" sz="1500" dirty="0"/>
              <a:t>, …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Es preferible trabajar con otros esquemas como </a:t>
            </a:r>
            <a:r>
              <a:rPr lang="es-ES" sz="1500" dirty="0" err="1"/>
              <a:t>PreparedStatement</a:t>
            </a:r>
            <a:r>
              <a:rPr lang="es-ES" sz="1500" dirty="0"/>
              <a:t> o DAO.</a:t>
            </a:r>
          </a:p>
          <a:p>
            <a:pPr marL="800100" lvl="1" indent="-342900" algn="just">
              <a:lnSpc>
                <a:spcPct val="114000"/>
              </a:lnSpc>
              <a:spcBef>
                <a:spcPts val="2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s-ES" sz="15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D62752-B40D-485B-B7E5-CE143EDE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601874"/>
            <a:ext cx="2971896" cy="14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264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33465</TotalTime>
  <Words>3146</Words>
  <Application>Microsoft Office PowerPoint</Application>
  <PresentationFormat>Presentación en pantalla (16:9)</PresentationFormat>
  <Paragraphs>303</Paragraphs>
  <Slides>45</Slides>
  <Notes>43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6" baseType="lpstr">
      <vt:lpstr>Tema de Office</vt:lpstr>
      <vt:lpstr>Unidad 8  Bases de Datos Relacionales </vt:lpstr>
      <vt:lpstr>Introducción</vt:lpstr>
      <vt:lpstr>Introducción</vt:lpstr>
      <vt:lpstr>JDBC</vt:lpstr>
      <vt:lpstr>JDBC</vt:lpstr>
      <vt:lpstr>JDBC</vt:lpstr>
      <vt:lpstr>JDBC</vt:lpstr>
      <vt:lpstr>JDBC – Statement</vt:lpstr>
      <vt:lpstr>JDBC – ResultSet</vt:lpstr>
      <vt:lpstr>JDBC – ResultSet  </vt:lpstr>
      <vt:lpstr>JDBC – PreparedStatement</vt:lpstr>
      <vt:lpstr>JDBC – DAO</vt:lpstr>
      <vt:lpstr>JDBC – DAO</vt:lpstr>
      <vt:lpstr>JDBC – DAO</vt:lpstr>
      <vt:lpstr>JDBC – DAO</vt:lpstr>
      <vt:lpstr>JDBC – DAO</vt:lpstr>
      <vt:lpstr>JDBC – RowSet</vt:lpstr>
      <vt:lpstr>JDBC – RowSet</vt:lpstr>
      <vt:lpstr>Caso práctico </vt:lpstr>
      <vt:lpstr>Caso práctico </vt:lpstr>
      <vt:lpstr>Desfase objeto relacional </vt:lpstr>
      <vt:lpstr>Hibernate</vt:lpstr>
      <vt:lpstr>Hibernate - componentes</vt:lpstr>
      <vt:lpstr>Hibernate – comparativa</vt:lpstr>
      <vt:lpstr>Hibernate – arquitectura típica</vt:lpstr>
      <vt:lpstr>Creación del proyecto</vt:lpstr>
      <vt:lpstr>Creación del proyecto</vt:lpstr>
      <vt:lpstr>Creación del proyecto</vt:lpstr>
      <vt:lpstr>Creación de entidades</vt:lpstr>
      <vt:lpstr>Creación de entidades</vt:lpstr>
      <vt:lpstr>Creación de repositorios</vt:lpstr>
      <vt:lpstr>Creación de repositorios – derived queries</vt:lpstr>
      <vt:lpstr>Creación de repositorios – derived queries</vt:lpstr>
      <vt:lpstr>Creación de repositorios</vt:lpstr>
      <vt:lpstr>Asociaciones</vt:lpstr>
      <vt:lpstr>Asociaciones</vt:lpstr>
      <vt:lpstr>Asociaciones</vt:lpstr>
      <vt:lpstr>Asociaciones</vt:lpstr>
      <vt:lpstr>Asociaciones</vt:lpstr>
      <vt:lpstr>Asociaciones</vt:lpstr>
      <vt:lpstr>Asociaciones</vt:lpstr>
      <vt:lpstr>Prueba del proyecto</vt:lpstr>
      <vt:lpstr>Consultas</vt:lpstr>
      <vt:lpstr>Ejemplo</vt:lpstr>
      <vt:lpstr>Fin  Unidad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8 - Bases de datos relacionales</dc:title>
  <dc:subject>Programación</dc:subject>
  <dc:creator>Víctor V.</dc:creator>
  <cp:lastModifiedBy>Familia Guillén Linares</cp:lastModifiedBy>
  <cp:revision>825</cp:revision>
  <dcterms:created xsi:type="dcterms:W3CDTF">2019-05-23T11:04:47Z</dcterms:created>
  <dcterms:modified xsi:type="dcterms:W3CDTF">2025-09-12T14:39:22Z</dcterms:modified>
</cp:coreProperties>
</file>